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61" r:id="rId2"/>
    <p:sldId id="294" r:id="rId3"/>
    <p:sldId id="305" r:id="rId4"/>
    <p:sldId id="311" r:id="rId5"/>
    <p:sldId id="320" r:id="rId6"/>
    <p:sldId id="301" r:id="rId7"/>
    <p:sldId id="297" r:id="rId8"/>
    <p:sldId id="298" r:id="rId9"/>
    <p:sldId id="316" r:id="rId10"/>
    <p:sldId id="306" r:id="rId11"/>
    <p:sldId id="308" r:id="rId12"/>
    <p:sldId id="322" r:id="rId13"/>
    <p:sldId id="318" r:id="rId14"/>
    <p:sldId id="288" r:id="rId15"/>
    <p:sldId id="282" r:id="rId16"/>
    <p:sldId id="321" r:id="rId17"/>
    <p:sldId id="263" r:id="rId18"/>
  </p:sldIdLst>
  <p:sldSz cx="10801350" cy="6076950"/>
  <p:notesSz cx="6797675" cy="9926638"/>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3502">
          <p15:clr>
            <a:srgbClr val="A4A3A4"/>
          </p15:clr>
        </p15:guide>
        <p15:guide id="2" orient="horz" pos="190">
          <p15:clr>
            <a:srgbClr val="A4A3A4"/>
          </p15:clr>
        </p15:guide>
        <p15:guide id="3" orient="horz" pos="3411">
          <p15:clr>
            <a:srgbClr val="A4A3A4"/>
          </p15:clr>
        </p15:guide>
        <p15:guide id="4" pos="181">
          <p15:clr>
            <a:srgbClr val="A4A3A4"/>
          </p15:clr>
        </p15:guide>
        <p15:guide id="5" pos="6623">
          <p15:clr>
            <a:srgbClr val="A4A3A4"/>
          </p15:clr>
        </p15:guide>
      </p15:sldGuideLst>
    </p:ext>
    <p:ext uri="{2D200454-40CA-4A62-9FC3-DE9A4176ACB9}">
      <p15:notesGuideLst xmlns:p15="http://schemas.microsoft.com/office/powerpoint/2012/main" xmlns="">
        <p15:guide id="1" orient="horz" pos="3120">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009BBB"/>
    <a:srgbClr val="00BCE2"/>
    <a:srgbClr val="B9B1AB"/>
    <a:srgbClr val="88D0C8"/>
    <a:srgbClr val="0DD7FF"/>
    <a:srgbClr val="2DDCFF"/>
    <a:srgbClr val="00697E"/>
    <a:srgbClr val="766C62"/>
    <a:srgbClr val="D600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1" autoAdjust="0"/>
    <p:restoredTop sz="85220" autoAdjust="0"/>
  </p:normalViewPr>
  <p:slideViewPr>
    <p:cSldViewPr>
      <p:cViewPr>
        <p:scale>
          <a:sx n="90" d="100"/>
          <a:sy n="90" d="100"/>
        </p:scale>
        <p:origin x="-1488" y="-870"/>
      </p:cViewPr>
      <p:guideLst>
        <p:guide orient="horz" pos="3502"/>
        <p:guide orient="horz" pos="190"/>
        <p:guide orient="horz" pos="3411"/>
        <p:guide pos="181"/>
        <p:guide pos="66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4" d="100"/>
        <a:sy n="104" d="100"/>
      </p:scale>
      <p:origin x="0" y="0"/>
    </p:cViewPr>
  </p:sorterViewPr>
  <p:notesViewPr>
    <p:cSldViewPr>
      <p:cViewPr varScale="1">
        <p:scale>
          <a:sx n="67" d="100"/>
          <a:sy n="67" d="100"/>
        </p:scale>
        <p:origin x="-3126"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80B98-F81C-4BA7-94C5-1F1AC5F47684}"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GB"/>
        </a:p>
      </dgm:t>
    </dgm:pt>
    <dgm:pt modelId="{5F8DF9BD-910C-4196-99CE-E365A3D1D38D}">
      <dgm:prSet phldrT="[Text]" custT="1"/>
      <dgm:spPr>
        <a:gradFill flip="none" rotWithShape="0">
          <a:gsLst>
            <a:gs pos="0">
              <a:srgbClr val="009BBB">
                <a:shade val="30000"/>
                <a:satMod val="115000"/>
              </a:srgbClr>
            </a:gs>
            <a:gs pos="50000">
              <a:srgbClr val="009BBB">
                <a:shade val="67500"/>
                <a:satMod val="115000"/>
              </a:srgbClr>
            </a:gs>
            <a:gs pos="100000">
              <a:srgbClr val="009BBB">
                <a:shade val="100000"/>
                <a:satMod val="115000"/>
              </a:srgbClr>
            </a:gs>
          </a:gsLst>
          <a:lin ang="16200000" scaled="1"/>
          <a:tileRect/>
        </a:gradFill>
      </dgm:spPr>
      <dgm:t>
        <a:bodyPr/>
        <a:lstStyle/>
        <a:p>
          <a:r>
            <a:rPr lang="en-GB" sz="2400" dirty="0" smtClean="0">
              <a:solidFill>
                <a:schemeClr val="bg1"/>
              </a:solidFill>
            </a:rPr>
            <a:t>Solution design</a:t>
          </a:r>
          <a:endParaRPr lang="en-GB" sz="2400" dirty="0">
            <a:solidFill>
              <a:schemeClr val="bg1"/>
            </a:solidFill>
          </a:endParaRPr>
        </a:p>
      </dgm:t>
    </dgm:pt>
    <dgm:pt modelId="{CAF61A28-71AF-4F50-833C-B3A5FB512BE9}" type="parTrans" cxnId="{3F536A0C-BD8E-4F40-8082-7E7267075667}">
      <dgm:prSet/>
      <dgm:spPr/>
      <dgm:t>
        <a:bodyPr/>
        <a:lstStyle/>
        <a:p>
          <a:endParaRPr lang="en-GB"/>
        </a:p>
      </dgm:t>
    </dgm:pt>
    <dgm:pt modelId="{771ECA34-A775-4EC8-8B7D-A50B85723CC7}" type="sibTrans" cxnId="{3F536A0C-BD8E-4F40-8082-7E7267075667}">
      <dgm:prSet/>
      <dgm:spPr/>
      <dgm:t>
        <a:bodyPr/>
        <a:lstStyle/>
        <a:p>
          <a:endParaRPr lang="en-GB"/>
        </a:p>
      </dgm:t>
    </dgm:pt>
    <dgm:pt modelId="{5C5BCA3D-09FE-4473-8112-5646A1D170C9}">
      <dgm:prSet phldrT="[Text]"/>
      <dgm:spPr/>
      <dgm:t>
        <a:bodyPr/>
        <a:lstStyle/>
        <a:p>
          <a:r>
            <a:rPr lang="en-GB" dirty="0" smtClean="0"/>
            <a:t>Requirement assessment</a:t>
          </a:r>
          <a:endParaRPr lang="en-GB" dirty="0"/>
        </a:p>
      </dgm:t>
    </dgm:pt>
    <dgm:pt modelId="{A009AF17-7079-4235-9CAF-36292BC50E93}" type="parTrans" cxnId="{1FD66F74-8297-4F8B-9406-3886C4D24966}">
      <dgm:prSet/>
      <dgm:spPr/>
      <dgm:t>
        <a:bodyPr/>
        <a:lstStyle/>
        <a:p>
          <a:endParaRPr lang="en-GB"/>
        </a:p>
      </dgm:t>
    </dgm:pt>
    <dgm:pt modelId="{29299AC9-2A5B-4740-AB78-2C0F17C2CFDC}" type="sibTrans" cxnId="{1FD66F74-8297-4F8B-9406-3886C4D24966}">
      <dgm:prSet/>
      <dgm:spPr/>
      <dgm:t>
        <a:bodyPr/>
        <a:lstStyle/>
        <a:p>
          <a:endParaRPr lang="en-GB"/>
        </a:p>
      </dgm:t>
    </dgm:pt>
    <dgm:pt modelId="{131B3228-3A2B-4E87-92FF-794BF35FAB71}">
      <dgm:prSet phldrT="[Text]"/>
      <dgm:spPr/>
      <dgm:t>
        <a:bodyPr/>
        <a:lstStyle/>
        <a:p>
          <a:r>
            <a:rPr lang="en-GB" dirty="0" smtClean="0"/>
            <a:t>Business Flow specification</a:t>
          </a:r>
          <a:endParaRPr lang="en-GB" dirty="0"/>
        </a:p>
      </dgm:t>
    </dgm:pt>
    <dgm:pt modelId="{F5A6A07B-0050-4D83-A896-B6DAC98AA9B8}" type="parTrans" cxnId="{D8583D10-C17C-47F1-833C-2A1077E363E1}">
      <dgm:prSet/>
      <dgm:spPr/>
      <dgm:t>
        <a:bodyPr/>
        <a:lstStyle/>
        <a:p>
          <a:endParaRPr lang="en-GB"/>
        </a:p>
      </dgm:t>
    </dgm:pt>
    <dgm:pt modelId="{32B84C90-2625-43D1-8038-11A9F59B9DCE}" type="sibTrans" cxnId="{D8583D10-C17C-47F1-833C-2A1077E363E1}">
      <dgm:prSet/>
      <dgm:spPr/>
      <dgm:t>
        <a:bodyPr/>
        <a:lstStyle/>
        <a:p>
          <a:endParaRPr lang="en-GB"/>
        </a:p>
      </dgm:t>
    </dgm:pt>
    <dgm:pt modelId="{EA2BF09F-74DA-4B0E-AA22-F2B1DF771278}">
      <dgm:prSet phldrT="[Text]" custT="1"/>
      <dgm:spPr>
        <a:gradFill flip="none" rotWithShape="0">
          <a:gsLst>
            <a:gs pos="0">
              <a:srgbClr val="009BBB">
                <a:shade val="30000"/>
                <a:satMod val="115000"/>
              </a:srgbClr>
            </a:gs>
            <a:gs pos="50000">
              <a:srgbClr val="009BBB">
                <a:shade val="67500"/>
                <a:satMod val="115000"/>
              </a:srgbClr>
            </a:gs>
            <a:gs pos="100000">
              <a:srgbClr val="009BBB">
                <a:shade val="100000"/>
                <a:satMod val="115000"/>
              </a:srgbClr>
            </a:gs>
          </a:gsLst>
          <a:lin ang="16200000" scaled="1"/>
          <a:tileRect/>
        </a:gradFill>
      </dgm:spPr>
      <dgm:t>
        <a:bodyPr/>
        <a:lstStyle/>
        <a:p>
          <a:r>
            <a:rPr lang="en-GB" sz="2400" dirty="0" smtClean="0">
              <a:solidFill>
                <a:schemeClr val="bg1"/>
              </a:solidFill>
            </a:rPr>
            <a:t>Provisioning</a:t>
          </a:r>
          <a:endParaRPr lang="en-GB" sz="2400" dirty="0">
            <a:solidFill>
              <a:schemeClr val="bg1"/>
            </a:solidFill>
          </a:endParaRPr>
        </a:p>
      </dgm:t>
    </dgm:pt>
    <dgm:pt modelId="{1585DBE9-18BC-46A8-97D1-9381CABFF930}" type="parTrans" cxnId="{C1A2025B-E902-41DC-8028-0770AB95EA4D}">
      <dgm:prSet/>
      <dgm:spPr/>
      <dgm:t>
        <a:bodyPr/>
        <a:lstStyle/>
        <a:p>
          <a:endParaRPr lang="en-GB"/>
        </a:p>
      </dgm:t>
    </dgm:pt>
    <dgm:pt modelId="{632D44AC-DF9C-4108-BA21-14BBF4525AC7}" type="sibTrans" cxnId="{C1A2025B-E902-41DC-8028-0770AB95EA4D}">
      <dgm:prSet/>
      <dgm:spPr/>
      <dgm:t>
        <a:bodyPr/>
        <a:lstStyle/>
        <a:p>
          <a:endParaRPr lang="en-GB"/>
        </a:p>
      </dgm:t>
    </dgm:pt>
    <dgm:pt modelId="{217DBBE3-F803-4CA0-B3B4-F6DB3A5E4310}">
      <dgm:prSet phldrT="[Text]"/>
      <dgm:spPr/>
      <dgm:t>
        <a:bodyPr/>
        <a:lstStyle/>
        <a:p>
          <a:r>
            <a:rPr lang="en-GB" dirty="0" smtClean="0"/>
            <a:t>Security set-up</a:t>
          </a:r>
          <a:endParaRPr lang="en-GB" dirty="0"/>
        </a:p>
      </dgm:t>
    </dgm:pt>
    <dgm:pt modelId="{225E3600-394C-4274-A7BE-14069864191E}" type="parTrans" cxnId="{2CBAE838-87D6-4D1C-A989-4CDBF7E68564}">
      <dgm:prSet/>
      <dgm:spPr/>
      <dgm:t>
        <a:bodyPr/>
        <a:lstStyle/>
        <a:p>
          <a:endParaRPr lang="en-GB"/>
        </a:p>
      </dgm:t>
    </dgm:pt>
    <dgm:pt modelId="{87331C68-F1C1-4110-B3BE-AD32BC644344}" type="sibTrans" cxnId="{2CBAE838-87D6-4D1C-A989-4CDBF7E68564}">
      <dgm:prSet/>
      <dgm:spPr/>
      <dgm:t>
        <a:bodyPr/>
        <a:lstStyle/>
        <a:p>
          <a:endParaRPr lang="en-GB"/>
        </a:p>
      </dgm:t>
    </dgm:pt>
    <dgm:pt modelId="{BD7751E9-14D9-4120-AB8A-B5B0234601C7}">
      <dgm:prSet phldrT="[Text]"/>
      <dgm:spPr/>
      <dgm:t>
        <a:bodyPr/>
        <a:lstStyle/>
        <a:p>
          <a:r>
            <a:rPr lang="en-GB" dirty="0" err="1" smtClean="0"/>
            <a:t>SWIFTNet</a:t>
          </a:r>
          <a:r>
            <a:rPr lang="en-GB" dirty="0" smtClean="0"/>
            <a:t> services configuration</a:t>
          </a:r>
          <a:endParaRPr lang="en-GB" dirty="0"/>
        </a:p>
      </dgm:t>
    </dgm:pt>
    <dgm:pt modelId="{856D3616-2A61-4FFD-A793-B0418C2B5A76}" type="parTrans" cxnId="{A6DFFBA8-F207-4C7E-B73D-7FDF8A47AE19}">
      <dgm:prSet/>
      <dgm:spPr/>
      <dgm:t>
        <a:bodyPr/>
        <a:lstStyle/>
        <a:p>
          <a:endParaRPr lang="en-GB"/>
        </a:p>
      </dgm:t>
    </dgm:pt>
    <dgm:pt modelId="{51C0F727-709E-4CC1-A36F-F0D5B8007E42}" type="sibTrans" cxnId="{A6DFFBA8-F207-4C7E-B73D-7FDF8A47AE19}">
      <dgm:prSet/>
      <dgm:spPr/>
      <dgm:t>
        <a:bodyPr/>
        <a:lstStyle/>
        <a:p>
          <a:endParaRPr lang="en-GB"/>
        </a:p>
      </dgm:t>
    </dgm:pt>
    <dgm:pt modelId="{2D169A15-800D-4AC9-9490-AF161F2114E2}">
      <dgm:prSet phldrT="[Text]" custT="1"/>
      <dgm:spPr>
        <a:gradFill flip="none" rotWithShape="0">
          <a:gsLst>
            <a:gs pos="0">
              <a:srgbClr val="009BBB">
                <a:shade val="30000"/>
                <a:satMod val="115000"/>
              </a:srgbClr>
            </a:gs>
            <a:gs pos="50000">
              <a:srgbClr val="009BBB">
                <a:shade val="67500"/>
                <a:satMod val="115000"/>
              </a:srgbClr>
            </a:gs>
            <a:gs pos="100000">
              <a:srgbClr val="009BBB">
                <a:shade val="100000"/>
                <a:satMod val="115000"/>
              </a:srgbClr>
            </a:gs>
          </a:gsLst>
          <a:lin ang="16200000" scaled="1"/>
          <a:tileRect/>
        </a:gradFill>
      </dgm:spPr>
      <dgm:t>
        <a:bodyPr/>
        <a:lstStyle/>
        <a:p>
          <a:r>
            <a:rPr lang="en-GB" sz="2400" dirty="0" smtClean="0">
              <a:solidFill>
                <a:schemeClr val="bg1"/>
              </a:solidFill>
            </a:rPr>
            <a:t>Testing</a:t>
          </a:r>
          <a:endParaRPr lang="en-GB" sz="2400" dirty="0">
            <a:solidFill>
              <a:schemeClr val="bg1"/>
            </a:solidFill>
          </a:endParaRPr>
        </a:p>
      </dgm:t>
    </dgm:pt>
    <dgm:pt modelId="{B0532398-7448-4ADD-BE71-6F9268FE18A5}" type="parTrans" cxnId="{0E5B608F-94C0-459A-BFB4-EA5227266D48}">
      <dgm:prSet/>
      <dgm:spPr/>
      <dgm:t>
        <a:bodyPr/>
        <a:lstStyle/>
        <a:p>
          <a:endParaRPr lang="en-GB"/>
        </a:p>
      </dgm:t>
    </dgm:pt>
    <dgm:pt modelId="{840A837D-7CD2-4083-9252-BA8AA16B4B25}" type="sibTrans" cxnId="{0E5B608F-94C0-459A-BFB4-EA5227266D48}">
      <dgm:prSet/>
      <dgm:spPr/>
      <dgm:t>
        <a:bodyPr/>
        <a:lstStyle/>
        <a:p>
          <a:endParaRPr lang="en-GB"/>
        </a:p>
      </dgm:t>
    </dgm:pt>
    <dgm:pt modelId="{30E09F56-D49C-4E41-A65F-823FE230642C}">
      <dgm:prSet phldrT="[Text]"/>
      <dgm:spPr/>
      <dgm:t>
        <a:bodyPr/>
        <a:lstStyle/>
        <a:p>
          <a:r>
            <a:rPr lang="en-GB" dirty="0" smtClean="0"/>
            <a:t>Customisation testing</a:t>
          </a:r>
          <a:endParaRPr lang="en-GB" dirty="0"/>
        </a:p>
      </dgm:t>
    </dgm:pt>
    <dgm:pt modelId="{57E0A5C8-BE29-4C99-ABC8-05A2DE0A3AE3}" type="parTrans" cxnId="{A60F2BED-36A1-48A8-B9F7-A9C439D972F3}">
      <dgm:prSet/>
      <dgm:spPr/>
      <dgm:t>
        <a:bodyPr/>
        <a:lstStyle/>
        <a:p>
          <a:endParaRPr lang="en-GB"/>
        </a:p>
      </dgm:t>
    </dgm:pt>
    <dgm:pt modelId="{C405D951-9A62-41CA-80E2-C99ADE24ADDB}" type="sibTrans" cxnId="{A60F2BED-36A1-48A8-B9F7-A9C439D972F3}">
      <dgm:prSet/>
      <dgm:spPr/>
      <dgm:t>
        <a:bodyPr/>
        <a:lstStyle/>
        <a:p>
          <a:endParaRPr lang="en-GB"/>
        </a:p>
      </dgm:t>
    </dgm:pt>
    <dgm:pt modelId="{960C3ADC-993D-4CEE-9A90-CA3998748E16}">
      <dgm:prSet phldrT="[Text]"/>
      <dgm:spPr/>
      <dgm:t>
        <a:bodyPr/>
        <a:lstStyle/>
        <a:p>
          <a:r>
            <a:rPr lang="en-GB" dirty="0" smtClean="0"/>
            <a:t>Message processing flow specification</a:t>
          </a:r>
          <a:endParaRPr lang="en-GB" dirty="0"/>
        </a:p>
      </dgm:t>
    </dgm:pt>
    <dgm:pt modelId="{FA0D4042-4A88-40CE-B7D4-7F639C95D713}" type="parTrans" cxnId="{B3486E7C-C339-4632-AD98-56627762C784}">
      <dgm:prSet/>
      <dgm:spPr/>
      <dgm:t>
        <a:bodyPr/>
        <a:lstStyle/>
        <a:p>
          <a:endParaRPr lang="en-GB"/>
        </a:p>
      </dgm:t>
    </dgm:pt>
    <dgm:pt modelId="{7C225221-DAE6-4B70-B1A5-F1E45D84A12C}" type="sibTrans" cxnId="{B3486E7C-C339-4632-AD98-56627762C784}">
      <dgm:prSet/>
      <dgm:spPr/>
      <dgm:t>
        <a:bodyPr/>
        <a:lstStyle/>
        <a:p>
          <a:endParaRPr lang="en-GB"/>
        </a:p>
      </dgm:t>
    </dgm:pt>
    <dgm:pt modelId="{6267055E-153B-43C6-8168-03E9367ACBF4}">
      <dgm:prSet phldrT="[Text]"/>
      <dgm:spPr/>
      <dgm:t>
        <a:bodyPr/>
        <a:lstStyle/>
        <a:p>
          <a:r>
            <a:rPr lang="en-GB" dirty="0" smtClean="0"/>
            <a:t>Activation scenarios definition</a:t>
          </a:r>
          <a:endParaRPr lang="en-GB" dirty="0"/>
        </a:p>
      </dgm:t>
    </dgm:pt>
    <dgm:pt modelId="{229D55E3-D98A-4DA0-B279-50261425E9F9}" type="parTrans" cxnId="{387ED863-D59F-43C3-8199-4CBD28F6F377}">
      <dgm:prSet/>
      <dgm:spPr/>
      <dgm:t>
        <a:bodyPr/>
        <a:lstStyle/>
        <a:p>
          <a:endParaRPr lang="en-GB"/>
        </a:p>
      </dgm:t>
    </dgm:pt>
    <dgm:pt modelId="{029FADEF-9DE4-4641-9B72-DB51ED4E5FBC}" type="sibTrans" cxnId="{387ED863-D59F-43C3-8199-4CBD28F6F377}">
      <dgm:prSet/>
      <dgm:spPr/>
      <dgm:t>
        <a:bodyPr/>
        <a:lstStyle/>
        <a:p>
          <a:endParaRPr lang="en-GB"/>
        </a:p>
      </dgm:t>
    </dgm:pt>
    <dgm:pt modelId="{E64ABFDC-7FFD-4ECC-9BDE-6691BEB7F364}">
      <dgm:prSet phldrT="[Text]"/>
      <dgm:spPr/>
      <dgm:t>
        <a:bodyPr/>
        <a:lstStyle/>
        <a:p>
          <a:r>
            <a:rPr lang="en-GB" dirty="0" smtClean="0"/>
            <a:t>Customisation</a:t>
          </a:r>
          <a:endParaRPr lang="en-GB" dirty="0"/>
        </a:p>
      </dgm:t>
    </dgm:pt>
    <dgm:pt modelId="{2B66D300-C94C-496E-93B0-D6A877CBBBD8}" type="parTrans" cxnId="{0C24861B-DA5D-482E-8A18-BB5FB539DCD7}">
      <dgm:prSet/>
      <dgm:spPr/>
      <dgm:t>
        <a:bodyPr/>
        <a:lstStyle/>
        <a:p>
          <a:endParaRPr lang="en-GB"/>
        </a:p>
      </dgm:t>
    </dgm:pt>
    <dgm:pt modelId="{5D87D883-0A99-49C4-95C8-23B51288E34D}" type="sibTrans" cxnId="{0C24861B-DA5D-482E-8A18-BB5FB539DCD7}">
      <dgm:prSet/>
      <dgm:spPr/>
      <dgm:t>
        <a:bodyPr/>
        <a:lstStyle/>
        <a:p>
          <a:endParaRPr lang="en-GB"/>
        </a:p>
      </dgm:t>
    </dgm:pt>
    <dgm:pt modelId="{0BDCC829-E469-45B8-ACCE-C0C86742FDA9}">
      <dgm:prSet phldrT="[Text]"/>
      <dgm:spPr/>
      <dgm:t>
        <a:bodyPr/>
        <a:lstStyle/>
        <a:p>
          <a:r>
            <a:rPr lang="en-GB" dirty="0" smtClean="0"/>
            <a:t>Activation scenario scripting</a:t>
          </a:r>
          <a:endParaRPr lang="en-GB" dirty="0"/>
        </a:p>
      </dgm:t>
    </dgm:pt>
    <dgm:pt modelId="{4C68D9AB-9D52-4A75-8180-33FD71C14555}" type="parTrans" cxnId="{14C2C78B-E84E-4906-9756-8DB7CC969D7E}">
      <dgm:prSet/>
      <dgm:spPr/>
      <dgm:t>
        <a:bodyPr/>
        <a:lstStyle/>
        <a:p>
          <a:endParaRPr lang="en-GB"/>
        </a:p>
      </dgm:t>
    </dgm:pt>
    <dgm:pt modelId="{76445C98-CC72-4F87-9E91-3EA71487AEF1}" type="sibTrans" cxnId="{14C2C78B-E84E-4906-9756-8DB7CC969D7E}">
      <dgm:prSet/>
      <dgm:spPr/>
      <dgm:t>
        <a:bodyPr/>
        <a:lstStyle/>
        <a:p>
          <a:endParaRPr lang="en-GB"/>
        </a:p>
      </dgm:t>
    </dgm:pt>
    <dgm:pt modelId="{6EF1748F-B733-4030-9884-B20BDB203F9E}">
      <dgm:prSet phldrT="[Text]"/>
      <dgm:spPr/>
      <dgm:t>
        <a:bodyPr/>
        <a:lstStyle/>
        <a:p>
          <a:r>
            <a:rPr lang="en-GB" dirty="0" smtClean="0"/>
            <a:t>Procedure definition</a:t>
          </a:r>
          <a:endParaRPr lang="en-GB" dirty="0"/>
        </a:p>
      </dgm:t>
    </dgm:pt>
    <dgm:pt modelId="{2A3321B7-2BEB-4CFA-B414-FFF15FEF5425}" type="parTrans" cxnId="{437046BC-E36E-4602-92D6-7EF35E1BD282}">
      <dgm:prSet/>
      <dgm:spPr/>
      <dgm:t>
        <a:bodyPr/>
        <a:lstStyle/>
        <a:p>
          <a:endParaRPr lang="en-GB"/>
        </a:p>
      </dgm:t>
    </dgm:pt>
    <dgm:pt modelId="{E97ABA1B-13E0-46C5-B0CE-76E1ECE0E721}" type="sibTrans" cxnId="{437046BC-E36E-4602-92D6-7EF35E1BD282}">
      <dgm:prSet/>
      <dgm:spPr/>
      <dgm:t>
        <a:bodyPr/>
        <a:lstStyle/>
        <a:p>
          <a:endParaRPr lang="en-GB"/>
        </a:p>
      </dgm:t>
    </dgm:pt>
    <dgm:pt modelId="{FF54558D-E59B-472B-964B-960BF0ED296E}">
      <dgm:prSet phldrT="[Text]"/>
      <dgm:spPr/>
      <dgm:t>
        <a:bodyPr/>
        <a:lstStyle/>
        <a:p>
          <a:r>
            <a:rPr lang="en-GB" dirty="0" smtClean="0"/>
            <a:t>Activation scenario testing</a:t>
          </a:r>
          <a:endParaRPr lang="en-GB" dirty="0"/>
        </a:p>
      </dgm:t>
    </dgm:pt>
    <dgm:pt modelId="{35989954-3043-472F-93C1-50410D0F0594}" type="parTrans" cxnId="{B8F66C8A-5661-4DF6-87FE-CB7FE7EDD339}">
      <dgm:prSet/>
      <dgm:spPr/>
      <dgm:t>
        <a:bodyPr/>
        <a:lstStyle/>
        <a:p>
          <a:endParaRPr lang="en-GB"/>
        </a:p>
      </dgm:t>
    </dgm:pt>
    <dgm:pt modelId="{CE516979-0F96-4885-A4D6-7C71217E6108}" type="sibTrans" cxnId="{B8F66C8A-5661-4DF6-87FE-CB7FE7EDD339}">
      <dgm:prSet/>
      <dgm:spPr/>
      <dgm:t>
        <a:bodyPr/>
        <a:lstStyle/>
        <a:p>
          <a:endParaRPr lang="en-GB"/>
        </a:p>
      </dgm:t>
    </dgm:pt>
    <dgm:pt modelId="{230B4A1D-E634-4BC7-A601-DCB6EF4FABD0}">
      <dgm:prSet phldrT="[Text]"/>
      <dgm:spPr/>
      <dgm:t>
        <a:bodyPr/>
        <a:lstStyle/>
        <a:p>
          <a:r>
            <a:rPr lang="en-GB" dirty="0" smtClean="0"/>
            <a:t>Procedure testing</a:t>
          </a:r>
          <a:endParaRPr lang="en-GB" dirty="0"/>
        </a:p>
      </dgm:t>
    </dgm:pt>
    <dgm:pt modelId="{AF485D12-C7D9-4540-BD66-59787ABD5204}" type="parTrans" cxnId="{89ED35A5-084C-49EC-9DCE-8FD14478AED7}">
      <dgm:prSet/>
      <dgm:spPr/>
      <dgm:t>
        <a:bodyPr/>
        <a:lstStyle/>
        <a:p>
          <a:endParaRPr lang="en-GB"/>
        </a:p>
      </dgm:t>
    </dgm:pt>
    <dgm:pt modelId="{D830213C-615C-4BD4-97FC-EEFE32921BF8}" type="sibTrans" cxnId="{89ED35A5-084C-49EC-9DCE-8FD14478AED7}">
      <dgm:prSet/>
      <dgm:spPr/>
      <dgm:t>
        <a:bodyPr/>
        <a:lstStyle/>
        <a:p>
          <a:endParaRPr lang="en-GB"/>
        </a:p>
      </dgm:t>
    </dgm:pt>
    <dgm:pt modelId="{00A6B210-4A43-48E9-95E8-8521F3C23696}">
      <dgm:prSet phldrT="[Text]"/>
      <dgm:spPr/>
      <dgm:t>
        <a:bodyPr/>
        <a:lstStyle/>
        <a:p>
          <a:endParaRPr lang="en-GB" dirty="0"/>
        </a:p>
      </dgm:t>
    </dgm:pt>
    <dgm:pt modelId="{23559CA0-25B4-4EA0-B8FA-3C7F89A18B4E}" type="parTrans" cxnId="{A4DFE11C-978D-48AC-B406-11D98139EE6A}">
      <dgm:prSet/>
      <dgm:spPr/>
      <dgm:t>
        <a:bodyPr/>
        <a:lstStyle/>
        <a:p>
          <a:endParaRPr lang="en-GB"/>
        </a:p>
      </dgm:t>
    </dgm:pt>
    <dgm:pt modelId="{B77FA413-1925-4D64-BB71-02CEE6913AB3}" type="sibTrans" cxnId="{A4DFE11C-978D-48AC-B406-11D98139EE6A}">
      <dgm:prSet/>
      <dgm:spPr/>
      <dgm:t>
        <a:bodyPr/>
        <a:lstStyle/>
        <a:p>
          <a:endParaRPr lang="en-GB"/>
        </a:p>
      </dgm:t>
    </dgm:pt>
    <dgm:pt modelId="{357C8317-53F7-43AE-81D1-15DF4FA7B722}">
      <dgm:prSet phldrT="[Text]"/>
      <dgm:spPr/>
      <dgm:t>
        <a:bodyPr/>
        <a:lstStyle/>
        <a:p>
          <a:endParaRPr lang="en-GB" dirty="0"/>
        </a:p>
      </dgm:t>
    </dgm:pt>
    <dgm:pt modelId="{B23AB39B-F691-47E9-B3B2-A1B2518B8012}" type="parTrans" cxnId="{13AF1299-3DA6-499B-A5BB-6AEAE2E921AF}">
      <dgm:prSet/>
      <dgm:spPr/>
      <dgm:t>
        <a:bodyPr/>
        <a:lstStyle/>
        <a:p>
          <a:endParaRPr lang="en-GB"/>
        </a:p>
      </dgm:t>
    </dgm:pt>
    <dgm:pt modelId="{B90EEC71-102E-401F-A2B2-9230BDA2AC2D}" type="sibTrans" cxnId="{13AF1299-3DA6-499B-A5BB-6AEAE2E921AF}">
      <dgm:prSet/>
      <dgm:spPr/>
      <dgm:t>
        <a:bodyPr/>
        <a:lstStyle/>
        <a:p>
          <a:endParaRPr lang="en-GB"/>
        </a:p>
      </dgm:t>
    </dgm:pt>
    <dgm:pt modelId="{F3D9FA36-71F5-4AD0-8144-F68027247DCA}">
      <dgm:prSet phldrT="[Text]"/>
      <dgm:spPr/>
      <dgm:t>
        <a:bodyPr/>
        <a:lstStyle/>
        <a:p>
          <a:endParaRPr lang="en-GB" dirty="0"/>
        </a:p>
      </dgm:t>
    </dgm:pt>
    <dgm:pt modelId="{C711C7CA-FDEE-4CB6-89F6-6594FF2439C5}" type="parTrans" cxnId="{7CC436CB-8F7C-4482-A5F8-E6BACD530F7E}">
      <dgm:prSet/>
      <dgm:spPr/>
      <dgm:t>
        <a:bodyPr/>
        <a:lstStyle/>
        <a:p>
          <a:endParaRPr lang="en-GB"/>
        </a:p>
      </dgm:t>
    </dgm:pt>
    <dgm:pt modelId="{47284759-D8F3-4A1E-8596-3358F4A3BA97}" type="sibTrans" cxnId="{7CC436CB-8F7C-4482-A5F8-E6BACD530F7E}">
      <dgm:prSet/>
      <dgm:spPr/>
      <dgm:t>
        <a:bodyPr/>
        <a:lstStyle/>
        <a:p>
          <a:endParaRPr lang="en-GB"/>
        </a:p>
      </dgm:t>
    </dgm:pt>
    <dgm:pt modelId="{CC383F54-E6B7-42E6-A1FD-01350E736834}" type="pres">
      <dgm:prSet presAssocID="{66C80B98-F81C-4BA7-94C5-1F1AC5F47684}" presName="Name0" presStyleCnt="0">
        <dgm:presLayoutVars>
          <dgm:dir/>
          <dgm:animLvl val="lvl"/>
          <dgm:resizeHandles val="exact"/>
        </dgm:presLayoutVars>
      </dgm:prSet>
      <dgm:spPr/>
      <dgm:t>
        <a:bodyPr/>
        <a:lstStyle/>
        <a:p>
          <a:endParaRPr lang="en-GB"/>
        </a:p>
      </dgm:t>
    </dgm:pt>
    <dgm:pt modelId="{92A435C9-291E-4084-9EBC-2B18A8CA8E22}" type="pres">
      <dgm:prSet presAssocID="{66C80B98-F81C-4BA7-94C5-1F1AC5F47684}" presName="tSp" presStyleCnt="0"/>
      <dgm:spPr/>
    </dgm:pt>
    <dgm:pt modelId="{C2CDF403-2C38-4D32-9718-B25181AD8211}" type="pres">
      <dgm:prSet presAssocID="{66C80B98-F81C-4BA7-94C5-1F1AC5F47684}" presName="bSp" presStyleCnt="0"/>
      <dgm:spPr/>
    </dgm:pt>
    <dgm:pt modelId="{3E066A40-A044-4C29-A41E-23DB46548AF2}" type="pres">
      <dgm:prSet presAssocID="{66C80B98-F81C-4BA7-94C5-1F1AC5F47684}" presName="process" presStyleCnt="0"/>
      <dgm:spPr/>
    </dgm:pt>
    <dgm:pt modelId="{71887396-4899-429C-BFC8-A5785581208F}" type="pres">
      <dgm:prSet presAssocID="{5F8DF9BD-910C-4196-99CE-E365A3D1D38D}" presName="composite1" presStyleCnt="0"/>
      <dgm:spPr/>
    </dgm:pt>
    <dgm:pt modelId="{CF0602F7-A951-4024-BA76-D8038E941D79}" type="pres">
      <dgm:prSet presAssocID="{5F8DF9BD-910C-4196-99CE-E365A3D1D38D}" presName="dummyNode1" presStyleLbl="node1" presStyleIdx="0" presStyleCnt="3"/>
      <dgm:spPr/>
    </dgm:pt>
    <dgm:pt modelId="{774843FD-D89E-4C72-BEFE-27B096FDDAFC}" type="pres">
      <dgm:prSet presAssocID="{5F8DF9BD-910C-4196-99CE-E365A3D1D38D}" presName="childNode1" presStyleLbl="bgAcc1" presStyleIdx="0" presStyleCnt="3">
        <dgm:presLayoutVars>
          <dgm:bulletEnabled val="1"/>
        </dgm:presLayoutVars>
      </dgm:prSet>
      <dgm:spPr/>
      <dgm:t>
        <a:bodyPr/>
        <a:lstStyle/>
        <a:p>
          <a:endParaRPr lang="en-GB"/>
        </a:p>
      </dgm:t>
    </dgm:pt>
    <dgm:pt modelId="{D93DCE16-EA6D-41D7-9D31-39090FAC2D5E}" type="pres">
      <dgm:prSet presAssocID="{5F8DF9BD-910C-4196-99CE-E365A3D1D38D}" presName="childNode1tx" presStyleLbl="bgAcc1" presStyleIdx="0" presStyleCnt="3">
        <dgm:presLayoutVars>
          <dgm:bulletEnabled val="1"/>
        </dgm:presLayoutVars>
      </dgm:prSet>
      <dgm:spPr/>
      <dgm:t>
        <a:bodyPr/>
        <a:lstStyle/>
        <a:p>
          <a:endParaRPr lang="en-GB"/>
        </a:p>
      </dgm:t>
    </dgm:pt>
    <dgm:pt modelId="{B7ED6E49-237E-4FE0-AC9E-4012E2DAA563}" type="pres">
      <dgm:prSet presAssocID="{5F8DF9BD-910C-4196-99CE-E365A3D1D38D}" presName="parentNode1" presStyleLbl="node1" presStyleIdx="0" presStyleCnt="3">
        <dgm:presLayoutVars>
          <dgm:chMax val="1"/>
          <dgm:bulletEnabled val="1"/>
        </dgm:presLayoutVars>
      </dgm:prSet>
      <dgm:spPr/>
      <dgm:t>
        <a:bodyPr/>
        <a:lstStyle/>
        <a:p>
          <a:endParaRPr lang="en-GB"/>
        </a:p>
      </dgm:t>
    </dgm:pt>
    <dgm:pt modelId="{5A79369A-3940-4766-9024-8FF84F962B95}" type="pres">
      <dgm:prSet presAssocID="{5F8DF9BD-910C-4196-99CE-E365A3D1D38D}" presName="connSite1" presStyleCnt="0"/>
      <dgm:spPr/>
    </dgm:pt>
    <dgm:pt modelId="{D5AFB2F5-4AA1-4CE6-A6C4-8116AAC9829B}" type="pres">
      <dgm:prSet presAssocID="{771ECA34-A775-4EC8-8B7D-A50B85723CC7}" presName="Name9" presStyleLbl="sibTrans2D1" presStyleIdx="0" presStyleCnt="2"/>
      <dgm:spPr/>
      <dgm:t>
        <a:bodyPr/>
        <a:lstStyle/>
        <a:p>
          <a:endParaRPr lang="en-GB"/>
        </a:p>
      </dgm:t>
    </dgm:pt>
    <dgm:pt modelId="{8FE7FC20-2468-49D3-B537-DA14EEE0946B}" type="pres">
      <dgm:prSet presAssocID="{EA2BF09F-74DA-4B0E-AA22-F2B1DF771278}" presName="composite2" presStyleCnt="0"/>
      <dgm:spPr/>
    </dgm:pt>
    <dgm:pt modelId="{782AD18A-734B-42A6-8177-DB54141EDA51}" type="pres">
      <dgm:prSet presAssocID="{EA2BF09F-74DA-4B0E-AA22-F2B1DF771278}" presName="dummyNode2" presStyleLbl="node1" presStyleIdx="0" presStyleCnt="3"/>
      <dgm:spPr/>
    </dgm:pt>
    <dgm:pt modelId="{17D9D524-7CD6-44BF-B713-FD15A10E493C}" type="pres">
      <dgm:prSet presAssocID="{EA2BF09F-74DA-4B0E-AA22-F2B1DF771278}" presName="childNode2" presStyleLbl="bgAcc1" presStyleIdx="1" presStyleCnt="3">
        <dgm:presLayoutVars>
          <dgm:bulletEnabled val="1"/>
        </dgm:presLayoutVars>
      </dgm:prSet>
      <dgm:spPr/>
      <dgm:t>
        <a:bodyPr/>
        <a:lstStyle/>
        <a:p>
          <a:endParaRPr lang="en-GB"/>
        </a:p>
      </dgm:t>
    </dgm:pt>
    <dgm:pt modelId="{DB879A57-4BC3-4E10-8B61-807F052AAFDC}" type="pres">
      <dgm:prSet presAssocID="{EA2BF09F-74DA-4B0E-AA22-F2B1DF771278}" presName="childNode2tx" presStyleLbl="bgAcc1" presStyleIdx="1" presStyleCnt="3">
        <dgm:presLayoutVars>
          <dgm:bulletEnabled val="1"/>
        </dgm:presLayoutVars>
      </dgm:prSet>
      <dgm:spPr/>
      <dgm:t>
        <a:bodyPr/>
        <a:lstStyle/>
        <a:p>
          <a:endParaRPr lang="en-GB"/>
        </a:p>
      </dgm:t>
    </dgm:pt>
    <dgm:pt modelId="{9714DCC4-9CFB-4EAD-9F61-52DEEAF5487C}" type="pres">
      <dgm:prSet presAssocID="{EA2BF09F-74DA-4B0E-AA22-F2B1DF771278}" presName="parentNode2" presStyleLbl="node1" presStyleIdx="1" presStyleCnt="3">
        <dgm:presLayoutVars>
          <dgm:chMax val="0"/>
          <dgm:bulletEnabled val="1"/>
        </dgm:presLayoutVars>
      </dgm:prSet>
      <dgm:spPr/>
      <dgm:t>
        <a:bodyPr/>
        <a:lstStyle/>
        <a:p>
          <a:endParaRPr lang="en-GB"/>
        </a:p>
      </dgm:t>
    </dgm:pt>
    <dgm:pt modelId="{CEDF7429-60AC-4DBE-9641-84BBBD9BBFCE}" type="pres">
      <dgm:prSet presAssocID="{EA2BF09F-74DA-4B0E-AA22-F2B1DF771278}" presName="connSite2" presStyleCnt="0"/>
      <dgm:spPr/>
    </dgm:pt>
    <dgm:pt modelId="{CAEF898D-AC70-469B-8A76-563B3D94BE5B}" type="pres">
      <dgm:prSet presAssocID="{632D44AC-DF9C-4108-BA21-14BBF4525AC7}" presName="Name18" presStyleLbl="sibTrans2D1" presStyleIdx="1" presStyleCnt="2"/>
      <dgm:spPr/>
      <dgm:t>
        <a:bodyPr/>
        <a:lstStyle/>
        <a:p>
          <a:endParaRPr lang="en-GB"/>
        </a:p>
      </dgm:t>
    </dgm:pt>
    <dgm:pt modelId="{316CAB27-48A7-4878-84F5-8FF445895F89}" type="pres">
      <dgm:prSet presAssocID="{2D169A15-800D-4AC9-9490-AF161F2114E2}" presName="composite1" presStyleCnt="0"/>
      <dgm:spPr/>
    </dgm:pt>
    <dgm:pt modelId="{E46D9293-B1BD-4677-B1BB-9A9CD58BE40E}" type="pres">
      <dgm:prSet presAssocID="{2D169A15-800D-4AC9-9490-AF161F2114E2}" presName="dummyNode1" presStyleLbl="node1" presStyleIdx="1" presStyleCnt="3"/>
      <dgm:spPr/>
    </dgm:pt>
    <dgm:pt modelId="{8E9ECA75-D0CA-49DC-83D2-D6A4873BE576}" type="pres">
      <dgm:prSet presAssocID="{2D169A15-800D-4AC9-9490-AF161F2114E2}" presName="childNode1" presStyleLbl="bgAcc1" presStyleIdx="2" presStyleCnt="3">
        <dgm:presLayoutVars>
          <dgm:bulletEnabled val="1"/>
        </dgm:presLayoutVars>
      </dgm:prSet>
      <dgm:spPr/>
      <dgm:t>
        <a:bodyPr/>
        <a:lstStyle/>
        <a:p>
          <a:endParaRPr lang="en-GB"/>
        </a:p>
      </dgm:t>
    </dgm:pt>
    <dgm:pt modelId="{B2DAFC11-D6AF-4423-95D1-0D34BC20F814}" type="pres">
      <dgm:prSet presAssocID="{2D169A15-800D-4AC9-9490-AF161F2114E2}" presName="childNode1tx" presStyleLbl="bgAcc1" presStyleIdx="2" presStyleCnt="3">
        <dgm:presLayoutVars>
          <dgm:bulletEnabled val="1"/>
        </dgm:presLayoutVars>
      </dgm:prSet>
      <dgm:spPr/>
      <dgm:t>
        <a:bodyPr/>
        <a:lstStyle/>
        <a:p>
          <a:endParaRPr lang="en-GB"/>
        </a:p>
      </dgm:t>
    </dgm:pt>
    <dgm:pt modelId="{E5A3525C-4BAE-4C45-A30E-F28A479D0CD8}" type="pres">
      <dgm:prSet presAssocID="{2D169A15-800D-4AC9-9490-AF161F2114E2}" presName="parentNode1" presStyleLbl="node1" presStyleIdx="2" presStyleCnt="3">
        <dgm:presLayoutVars>
          <dgm:chMax val="1"/>
          <dgm:bulletEnabled val="1"/>
        </dgm:presLayoutVars>
      </dgm:prSet>
      <dgm:spPr/>
      <dgm:t>
        <a:bodyPr/>
        <a:lstStyle/>
        <a:p>
          <a:endParaRPr lang="en-GB"/>
        </a:p>
      </dgm:t>
    </dgm:pt>
    <dgm:pt modelId="{CF066232-F5AF-4EE8-9528-B29B16A7B4F7}" type="pres">
      <dgm:prSet presAssocID="{2D169A15-800D-4AC9-9490-AF161F2114E2}" presName="connSite1" presStyleCnt="0"/>
      <dgm:spPr/>
    </dgm:pt>
  </dgm:ptLst>
  <dgm:cxnLst>
    <dgm:cxn modelId="{0E5B608F-94C0-459A-BFB4-EA5227266D48}" srcId="{66C80B98-F81C-4BA7-94C5-1F1AC5F47684}" destId="{2D169A15-800D-4AC9-9490-AF161F2114E2}" srcOrd="2" destOrd="0" parTransId="{B0532398-7448-4ADD-BE71-6F9268FE18A5}" sibTransId="{840A837D-7CD2-4083-9252-BA8AA16B4B25}"/>
    <dgm:cxn modelId="{0181AD6A-038D-43E1-ABC1-41405666D47A}" type="presOf" srcId="{F3D9FA36-71F5-4AD0-8144-F68027247DCA}" destId="{B2DAFC11-D6AF-4423-95D1-0D34BC20F814}" srcOrd="1" destOrd="1" presId="urn:microsoft.com/office/officeart/2005/8/layout/hProcess4"/>
    <dgm:cxn modelId="{9B358B67-9281-483D-8E0C-241DC91A96B1}" type="presOf" srcId="{30E09F56-D49C-4E41-A65F-823FE230642C}" destId="{8E9ECA75-D0CA-49DC-83D2-D6A4873BE576}" srcOrd="0" destOrd="2" presId="urn:microsoft.com/office/officeart/2005/8/layout/hProcess4"/>
    <dgm:cxn modelId="{2C49A549-55F7-4672-AAAC-8FFEDA1EDFBB}" type="presOf" srcId="{230B4A1D-E634-4BC7-A601-DCB6EF4FABD0}" destId="{8E9ECA75-D0CA-49DC-83D2-D6A4873BE576}" srcOrd="0" destOrd="4" presId="urn:microsoft.com/office/officeart/2005/8/layout/hProcess4"/>
    <dgm:cxn modelId="{8B92F6FE-AB72-4355-9076-7CEFC0391E45}" type="presOf" srcId="{217DBBE3-F803-4CA0-B3B4-F6DB3A5E4310}" destId="{DB879A57-4BC3-4E10-8B61-807F052AAFDC}" srcOrd="1" destOrd="1" presId="urn:microsoft.com/office/officeart/2005/8/layout/hProcess4"/>
    <dgm:cxn modelId="{2CBAE838-87D6-4D1C-A989-4CDBF7E68564}" srcId="{EA2BF09F-74DA-4B0E-AA22-F2B1DF771278}" destId="{217DBBE3-F803-4CA0-B3B4-F6DB3A5E4310}" srcOrd="1" destOrd="0" parTransId="{225E3600-394C-4274-A7BE-14069864191E}" sibTransId="{87331C68-F1C1-4110-B3BE-AD32BC644344}"/>
    <dgm:cxn modelId="{7996DEF5-9768-4EC6-A17E-5C2E7952EE2F}" type="presOf" srcId="{357C8317-53F7-43AE-81D1-15DF4FA7B722}" destId="{8E9ECA75-D0CA-49DC-83D2-D6A4873BE576}" srcOrd="0" destOrd="0" presId="urn:microsoft.com/office/officeart/2005/8/layout/hProcess4"/>
    <dgm:cxn modelId="{63A7D17F-6A5F-4193-B273-9B6D51BACF2B}" type="presOf" srcId="{357C8317-53F7-43AE-81D1-15DF4FA7B722}" destId="{B2DAFC11-D6AF-4423-95D1-0D34BC20F814}" srcOrd="1" destOrd="0" presId="urn:microsoft.com/office/officeart/2005/8/layout/hProcess4"/>
    <dgm:cxn modelId="{76EBDF5F-71C8-41B1-9872-A80F1406E987}" type="presOf" srcId="{2D169A15-800D-4AC9-9490-AF161F2114E2}" destId="{E5A3525C-4BAE-4C45-A30E-F28A479D0CD8}" srcOrd="0" destOrd="0" presId="urn:microsoft.com/office/officeart/2005/8/layout/hProcess4"/>
    <dgm:cxn modelId="{E5FC34E5-DF5D-4112-B330-317DEEFFD5D7}" type="presOf" srcId="{BD7751E9-14D9-4120-AB8A-B5B0234601C7}" destId="{DB879A57-4BC3-4E10-8B61-807F052AAFDC}" srcOrd="1" destOrd="2" presId="urn:microsoft.com/office/officeart/2005/8/layout/hProcess4"/>
    <dgm:cxn modelId="{437046BC-E36E-4602-92D6-7EF35E1BD282}" srcId="{5F8DF9BD-910C-4196-99CE-E365A3D1D38D}" destId="{6EF1748F-B733-4030-9884-B20BDB203F9E}" srcOrd="4" destOrd="0" parTransId="{2A3321B7-2BEB-4CFA-B414-FFF15FEF5425}" sibTransId="{E97ABA1B-13E0-46C5-B0CE-76E1ECE0E721}"/>
    <dgm:cxn modelId="{822878F0-2DAE-4062-A21E-2D81CD9D13C0}" type="presOf" srcId="{230B4A1D-E634-4BC7-A601-DCB6EF4FABD0}" destId="{B2DAFC11-D6AF-4423-95D1-0D34BC20F814}" srcOrd="1" destOrd="4" presId="urn:microsoft.com/office/officeart/2005/8/layout/hProcess4"/>
    <dgm:cxn modelId="{0C24861B-DA5D-482E-8A18-BB5FB539DCD7}" srcId="{EA2BF09F-74DA-4B0E-AA22-F2B1DF771278}" destId="{E64ABFDC-7FFD-4ECC-9BDE-6691BEB7F364}" srcOrd="3" destOrd="0" parTransId="{2B66D300-C94C-496E-93B0-D6A877CBBBD8}" sibTransId="{5D87D883-0A99-49C4-95C8-23B51288E34D}"/>
    <dgm:cxn modelId="{8C24E6D3-EDB5-4E98-9E21-EE1EB7DAF6F2}" type="presOf" srcId="{131B3228-3A2B-4E87-92FF-794BF35FAB71}" destId="{774843FD-D89E-4C72-BEFE-27B096FDDAFC}" srcOrd="0" destOrd="1" presId="urn:microsoft.com/office/officeart/2005/8/layout/hProcess4"/>
    <dgm:cxn modelId="{EB7E7A3D-9851-4543-A6A7-88CA69216D2F}" type="presOf" srcId="{00A6B210-4A43-48E9-95E8-8521F3C23696}" destId="{17D9D524-7CD6-44BF-B713-FD15A10E493C}" srcOrd="0" destOrd="0" presId="urn:microsoft.com/office/officeart/2005/8/layout/hProcess4"/>
    <dgm:cxn modelId="{7CC436CB-8F7C-4482-A5F8-E6BACD530F7E}" srcId="{2D169A15-800D-4AC9-9490-AF161F2114E2}" destId="{F3D9FA36-71F5-4AD0-8144-F68027247DCA}" srcOrd="1" destOrd="0" parTransId="{C711C7CA-FDEE-4CB6-89F6-6594FF2439C5}" sibTransId="{47284759-D8F3-4A1E-8596-3358F4A3BA97}"/>
    <dgm:cxn modelId="{82B3B55A-9DE9-4088-99F7-6CEC896AEC4B}" type="presOf" srcId="{6267055E-153B-43C6-8168-03E9367ACBF4}" destId="{D93DCE16-EA6D-41D7-9D31-39090FAC2D5E}" srcOrd="1" destOrd="3" presId="urn:microsoft.com/office/officeart/2005/8/layout/hProcess4"/>
    <dgm:cxn modelId="{3B1D2DF8-5B50-4180-9266-F63C37E31B9E}" type="presOf" srcId="{5F8DF9BD-910C-4196-99CE-E365A3D1D38D}" destId="{B7ED6E49-237E-4FE0-AC9E-4012E2DAA563}" srcOrd="0" destOrd="0" presId="urn:microsoft.com/office/officeart/2005/8/layout/hProcess4"/>
    <dgm:cxn modelId="{24992331-01F7-493C-AB46-58AAC4B24CEC}" type="presOf" srcId="{5C5BCA3D-09FE-4473-8112-5646A1D170C9}" destId="{774843FD-D89E-4C72-BEFE-27B096FDDAFC}" srcOrd="0" destOrd="0" presId="urn:microsoft.com/office/officeart/2005/8/layout/hProcess4"/>
    <dgm:cxn modelId="{13AF1299-3DA6-499B-A5BB-6AEAE2E921AF}" srcId="{2D169A15-800D-4AC9-9490-AF161F2114E2}" destId="{357C8317-53F7-43AE-81D1-15DF4FA7B722}" srcOrd="0" destOrd="0" parTransId="{B23AB39B-F691-47E9-B3B2-A1B2518B8012}" sibTransId="{B90EEC71-102E-401F-A2B2-9230BDA2AC2D}"/>
    <dgm:cxn modelId="{A4DFE11C-978D-48AC-B406-11D98139EE6A}" srcId="{EA2BF09F-74DA-4B0E-AA22-F2B1DF771278}" destId="{00A6B210-4A43-48E9-95E8-8521F3C23696}" srcOrd="0" destOrd="0" parTransId="{23559CA0-25B4-4EA0-B8FA-3C7F89A18B4E}" sibTransId="{B77FA413-1925-4D64-BB71-02CEE6913AB3}"/>
    <dgm:cxn modelId="{1FD66F74-8297-4F8B-9406-3886C4D24966}" srcId="{5F8DF9BD-910C-4196-99CE-E365A3D1D38D}" destId="{5C5BCA3D-09FE-4473-8112-5646A1D170C9}" srcOrd="0" destOrd="0" parTransId="{A009AF17-7079-4235-9CAF-36292BC50E93}" sibTransId="{29299AC9-2A5B-4740-AB78-2C0F17C2CFDC}"/>
    <dgm:cxn modelId="{2820B2AB-8169-4D11-9866-F8254831EC53}" type="presOf" srcId="{00A6B210-4A43-48E9-95E8-8521F3C23696}" destId="{DB879A57-4BC3-4E10-8B61-807F052AAFDC}" srcOrd="1" destOrd="0" presId="urn:microsoft.com/office/officeart/2005/8/layout/hProcess4"/>
    <dgm:cxn modelId="{048C1D96-C157-417B-B5C0-EA64BB34B714}" type="presOf" srcId="{30E09F56-D49C-4E41-A65F-823FE230642C}" destId="{B2DAFC11-D6AF-4423-95D1-0D34BC20F814}" srcOrd="1" destOrd="2" presId="urn:microsoft.com/office/officeart/2005/8/layout/hProcess4"/>
    <dgm:cxn modelId="{2BAED89D-2DDB-4D42-B61C-80A09741964C}" type="presOf" srcId="{960C3ADC-993D-4CEE-9A90-CA3998748E16}" destId="{D93DCE16-EA6D-41D7-9D31-39090FAC2D5E}" srcOrd="1" destOrd="2" presId="urn:microsoft.com/office/officeart/2005/8/layout/hProcess4"/>
    <dgm:cxn modelId="{E7A735A6-9B93-4BC0-B56F-E576AEBAA0AF}" type="presOf" srcId="{771ECA34-A775-4EC8-8B7D-A50B85723CC7}" destId="{D5AFB2F5-4AA1-4CE6-A6C4-8116AAC9829B}" srcOrd="0" destOrd="0" presId="urn:microsoft.com/office/officeart/2005/8/layout/hProcess4"/>
    <dgm:cxn modelId="{83030E49-BEA4-4025-AC73-E7CDD5611634}" type="presOf" srcId="{131B3228-3A2B-4E87-92FF-794BF35FAB71}" destId="{D93DCE16-EA6D-41D7-9D31-39090FAC2D5E}" srcOrd="1" destOrd="1" presId="urn:microsoft.com/office/officeart/2005/8/layout/hProcess4"/>
    <dgm:cxn modelId="{399A4079-28FA-43A5-AE40-D85B21B251D2}" type="presOf" srcId="{6EF1748F-B733-4030-9884-B20BDB203F9E}" destId="{774843FD-D89E-4C72-BEFE-27B096FDDAFC}" srcOrd="0" destOrd="4" presId="urn:microsoft.com/office/officeart/2005/8/layout/hProcess4"/>
    <dgm:cxn modelId="{F26F8C19-744D-4D83-8FC5-E8E900075E8D}" type="presOf" srcId="{FF54558D-E59B-472B-964B-960BF0ED296E}" destId="{8E9ECA75-D0CA-49DC-83D2-D6A4873BE576}" srcOrd="0" destOrd="3" presId="urn:microsoft.com/office/officeart/2005/8/layout/hProcess4"/>
    <dgm:cxn modelId="{A60F2BED-36A1-48A8-B9F7-A9C439D972F3}" srcId="{2D169A15-800D-4AC9-9490-AF161F2114E2}" destId="{30E09F56-D49C-4E41-A65F-823FE230642C}" srcOrd="2" destOrd="0" parTransId="{57E0A5C8-BE29-4C99-ABC8-05A2DE0A3AE3}" sibTransId="{C405D951-9A62-41CA-80E2-C99ADE24ADDB}"/>
    <dgm:cxn modelId="{F14AE8A5-4375-4482-9BCC-AB9063BF307E}" type="presOf" srcId="{F3D9FA36-71F5-4AD0-8144-F68027247DCA}" destId="{8E9ECA75-D0CA-49DC-83D2-D6A4873BE576}" srcOrd="0" destOrd="1" presId="urn:microsoft.com/office/officeart/2005/8/layout/hProcess4"/>
    <dgm:cxn modelId="{D8583D10-C17C-47F1-833C-2A1077E363E1}" srcId="{5F8DF9BD-910C-4196-99CE-E365A3D1D38D}" destId="{131B3228-3A2B-4E87-92FF-794BF35FAB71}" srcOrd="1" destOrd="0" parTransId="{F5A6A07B-0050-4D83-A896-B6DAC98AA9B8}" sibTransId="{32B84C90-2625-43D1-8038-11A9F59B9DCE}"/>
    <dgm:cxn modelId="{EE558951-CC41-4F21-989D-8F0671076079}" type="presOf" srcId="{217DBBE3-F803-4CA0-B3B4-F6DB3A5E4310}" destId="{17D9D524-7CD6-44BF-B713-FD15A10E493C}" srcOrd="0" destOrd="1" presId="urn:microsoft.com/office/officeart/2005/8/layout/hProcess4"/>
    <dgm:cxn modelId="{C1A2025B-E902-41DC-8028-0770AB95EA4D}" srcId="{66C80B98-F81C-4BA7-94C5-1F1AC5F47684}" destId="{EA2BF09F-74DA-4B0E-AA22-F2B1DF771278}" srcOrd="1" destOrd="0" parTransId="{1585DBE9-18BC-46A8-97D1-9381CABFF930}" sibTransId="{632D44AC-DF9C-4108-BA21-14BBF4525AC7}"/>
    <dgm:cxn modelId="{A6DFFBA8-F207-4C7E-B73D-7FDF8A47AE19}" srcId="{EA2BF09F-74DA-4B0E-AA22-F2B1DF771278}" destId="{BD7751E9-14D9-4120-AB8A-B5B0234601C7}" srcOrd="2" destOrd="0" parTransId="{856D3616-2A61-4FFD-A793-B0418C2B5A76}" sibTransId="{51C0F727-709E-4CC1-A36F-F0D5B8007E42}"/>
    <dgm:cxn modelId="{C9E68073-039E-49D0-891B-066A7426AE73}" type="presOf" srcId="{0BDCC829-E469-45B8-ACCE-C0C86742FDA9}" destId="{17D9D524-7CD6-44BF-B713-FD15A10E493C}" srcOrd="0" destOrd="4" presId="urn:microsoft.com/office/officeart/2005/8/layout/hProcess4"/>
    <dgm:cxn modelId="{B87E8E0D-5BFC-4447-AD78-049E509AF1C8}" type="presOf" srcId="{BD7751E9-14D9-4120-AB8A-B5B0234601C7}" destId="{17D9D524-7CD6-44BF-B713-FD15A10E493C}" srcOrd="0" destOrd="2" presId="urn:microsoft.com/office/officeart/2005/8/layout/hProcess4"/>
    <dgm:cxn modelId="{A7D66AA0-D497-4736-93F9-F9C4872E2756}" type="presOf" srcId="{632D44AC-DF9C-4108-BA21-14BBF4525AC7}" destId="{CAEF898D-AC70-469B-8A76-563B3D94BE5B}" srcOrd="0" destOrd="0" presId="urn:microsoft.com/office/officeart/2005/8/layout/hProcess4"/>
    <dgm:cxn modelId="{EF871E0D-66A6-4B84-9962-5FDFF7CF8CDF}" type="presOf" srcId="{EA2BF09F-74DA-4B0E-AA22-F2B1DF771278}" destId="{9714DCC4-9CFB-4EAD-9F61-52DEEAF5487C}" srcOrd="0" destOrd="0" presId="urn:microsoft.com/office/officeart/2005/8/layout/hProcess4"/>
    <dgm:cxn modelId="{126A4267-94E0-4B02-AD57-FF7DBB46B80A}" type="presOf" srcId="{5C5BCA3D-09FE-4473-8112-5646A1D170C9}" destId="{D93DCE16-EA6D-41D7-9D31-39090FAC2D5E}" srcOrd="1" destOrd="0" presId="urn:microsoft.com/office/officeart/2005/8/layout/hProcess4"/>
    <dgm:cxn modelId="{40B2E6B6-8AD4-48F5-9697-9C0E6BA11226}" type="presOf" srcId="{E64ABFDC-7FFD-4ECC-9BDE-6691BEB7F364}" destId="{17D9D524-7CD6-44BF-B713-FD15A10E493C}" srcOrd="0" destOrd="3" presId="urn:microsoft.com/office/officeart/2005/8/layout/hProcess4"/>
    <dgm:cxn modelId="{637F8654-19CD-420C-A8C2-4DDEDA39D16F}" type="presOf" srcId="{6267055E-153B-43C6-8168-03E9367ACBF4}" destId="{774843FD-D89E-4C72-BEFE-27B096FDDAFC}" srcOrd="0" destOrd="3" presId="urn:microsoft.com/office/officeart/2005/8/layout/hProcess4"/>
    <dgm:cxn modelId="{D02D6CDD-9F0D-4FC6-9244-DF610853C016}" type="presOf" srcId="{FF54558D-E59B-472B-964B-960BF0ED296E}" destId="{B2DAFC11-D6AF-4423-95D1-0D34BC20F814}" srcOrd="1" destOrd="3" presId="urn:microsoft.com/office/officeart/2005/8/layout/hProcess4"/>
    <dgm:cxn modelId="{89ED35A5-084C-49EC-9DCE-8FD14478AED7}" srcId="{2D169A15-800D-4AC9-9490-AF161F2114E2}" destId="{230B4A1D-E634-4BC7-A601-DCB6EF4FABD0}" srcOrd="4" destOrd="0" parTransId="{AF485D12-C7D9-4540-BD66-59787ABD5204}" sibTransId="{D830213C-615C-4BD4-97FC-EEFE32921BF8}"/>
    <dgm:cxn modelId="{B8F66C8A-5661-4DF6-87FE-CB7FE7EDD339}" srcId="{2D169A15-800D-4AC9-9490-AF161F2114E2}" destId="{FF54558D-E59B-472B-964B-960BF0ED296E}" srcOrd="3" destOrd="0" parTransId="{35989954-3043-472F-93C1-50410D0F0594}" sibTransId="{CE516979-0F96-4885-A4D6-7C71217E6108}"/>
    <dgm:cxn modelId="{14C2C78B-E84E-4906-9756-8DB7CC969D7E}" srcId="{EA2BF09F-74DA-4B0E-AA22-F2B1DF771278}" destId="{0BDCC829-E469-45B8-ACCE-C0C86742FDA9}" srcOrd="4" destOrd="0" parTransId="{4C68D9AB-9D52-4A75-8180-33FD71C14555}" sibTransId="{76445C98-CC72-4F87-9E91-3EA71487AEF1}"/>
    <dgm:cxn modelId="{FE1564D8-61A0-4FD7-8650-3EB5E2886697}" type="presOf" srcId="{6EF1748F-B733-4030-9884-B20BDB203F9E}" destId="{D93DCE16-EA6D-41D7-9D31-39090FAC2D5E}" srcOrd="1" destOrd="4" presId="urn:microsoft.com/office/officeart/2005/8/layout/hProcess4"/>
    <dgm:cxn modelId="{A299A368-1CB3-45B1-BBA3-5E0F2A57D443}" type="presOf" srcId="{960C3ADC-993D-4CEE-9A90-CA3998748E16}" destId="{774843FD-D89E-4C72-BEFE-27B096FDDAFC}" srcOrd="0" destOrd="2" presId="urn:microsoft.com/office/officeart/2005/8/layout/hProcess4"/>
    <dgm:cxn modelId="{033334A1-9F19-4AA0-B704-778536A8CD54}" type="presOf" srcId="{E64ABFDC-7FFD-4ECC-9BDE-6691BEB7F364}" destId="{DB879A57-4BC3-4E10-8B61-807F052AAFDC}" srcOrd="1" destOrd="3" presId="urn:microsoft.com/office/officeart/2005/8/layout/hProcess4"/>
    <dgm:cxn modelId="{B3486E7C-C339-4632-AD98-56627762C784}" srcId="{5F8DF9BD-910C-4196-99CE-E365A3D1D38D}" destId="{960C3ADC-993D-4CEE-9A90-CA3998748E16}" srcOrd="2" destOrd="0" parTransId="{FA0D4042-4A88-40CE-B7D4-7F639C95D713}" sibTransId="{7C225221-DAE6-4B70-B1A5-F1E45D84A12C}"/>
    <dgm:cxn modelId="{669CC2D9-812C-400A-84A3-9AE557788818}" type="presOf" srcId="{66C80B98-F81C-4BA7-94C5-1F1AC5F47684}" destId="{CC383F54-E6B7-42E6-A1FD-01350E736834}" srcOrd="0" destOrd="0" presId="urn:microsoft.com/office/officeart/2005/8/layout/hProcess4"/>
    <dgm:cxn modelId="{3F536A0C-BD8E-4F40-8082-7E7267075667}" srcId="{66C80B98-F81C-4BA7-94C5-1F1AC5F47684}" destId="{5F8DF9BD-910C-4196-99CE-E365A3D1D38D}" srcOrd="0" destOrd="0" parTransId="{CAF61A28-71AF-4F50-833C-B3A5FB512BE9}" sibTransId="{771ECA34-A775-4EC8-8B7D-A50B85723CC7}"/>
    <dgm:cxn modelId="{387ED863-D59F-43C3-8199-4CBD28F6F377}" srcId="{5F8DF9BD-910C-4196-99CE-E365A3D1D38D}" destId="{6267055E-153B-43C6-8168-03E9367ACBF4}" srcOrd="3" destOrd="0" parTransId="{229D55E3-D98A-4DA0-B279-50261425E9F9}" sibTransId="{029FADEF-9DE4-4641-9B72-DB51ED4E5FBC}"/>
    <dgm:cxn modelId="{1A63E1C6-CFF1-4A22-BF73-DE818FA736D0}" type="presOf" srcId="{0BDCC829-E469-45B8-ACCE-C0C86742FDA9}" destId="{DB879A57-4BC3-4E10-8B61-807F052AAFDC}" srcOrd="1" destOrd="4" presId="urn:microsoft.com/office/officeart/2005/8/layout/hProcess4"/>
    <dgm:cxn modelId="{3530BE4E-430D-4DDA-827A-C519FC51D713}" type="presParOf" srcId="{CC383F54-E6B7-42E6-A1FD-01350E736834}" destId="{92A435C9-291E-4084-9EBC-2B18A8CA8E22}" srcOrd="0" destOrd="0" presId="urn:microsoft.com/office/officeart/2005/8/layout/hProcess4"/>
    <dgm:cxn modelId="{ED5DA9CD-F7B0-4D0F-8AAE-2BB2747454AA}" type="presParOf" srcId="{CC383F54-E6B7-42E6-A1FD-01350E736834}" destId="{C2CDF403-2C38-4D32-9718-B25181AD8211}" srcOrd="1" destOrd="0" presId="urn:microsoft.com/office/officeart/2005/8/layout/hProcess4"/>
    <dgm:cxn modelId="{681E47D3-8714-4372-9018-EC494199A3E4}" type="presParOf" srcId="{CC383F54-E6B7-42E6-A1FD-01350E736834}" destId="{3E066A40-A044-4C29-A41E-23DB46548AF2}" srcOrd="2" destOrd="0" presId="urn:microsoft.com/office/officeart/2005/8/layout/hProcess4"/>
    <dgm:cxn modelId="{C4680C0A-8453-414B-A232-67150477A615}" type="presParOf" srcId="{3E066A40-A044-4C29-A41E-23DB46548AF2}" destId="{71887396-4899-429C-BFC8-A5785581208F}" srcOrd="0" destOrd="0" presId="urn:microsoft.com/office/officeart/2005/8/layout/hProcess4"/>
    <dgm:cxn modelId="{76738BE8-A116-4EEA-80D8-B702566869A7}" type="presParOf" srcId="{71887396-4899-429C-BFC8-A5785581208F}" destId="{CF0602F7-A951-4024-BA76-D8038E941D79}" srcOrd="0" destOrd="0" presId="urn:microsoft.com/office/officeart/2005/8/layout/hProcess4"/>
    <dgm:cxn modelId="{1205E308-E302-4F13-9E67-440CD36E3E1B}" type="presParOf" srcId="{71887396-4899-429C-BFC8-A5785581208F}" destId="{774843FD-D89E-4C72-BEFE-27B096FDDAFC}" srcOrd="1" destOrd="0" presId="urn:microsoft.com/office/officeart/2005/8/layout/hProcess4"/>
    <dgm:cxn modelId="{D86041B6-7E73-4BE3-8559-A62430681A81}" type="presParOf" srcId="{71887396-4899-429C-BFC8-A5785581208F}" destId="{D93DCE16-EA6D-41D7-9D31-39090FAC2D5E}" srcOrd="2" destOrd="0" presId="urn:microsoft.com/office/officeart/2005/8/layout/hProcess4"/>
    <dgm:cxn modelId="{B2CD682C-2FF2-4513-BBF9-6E79F5AF4BC1}" type="presParOf" srcId="{71887396-4899-429C-BFC8-A5785581208F}" destId="{B7ED6E49-237E-4FE0-AC9E-4012E2DAA563}" srcOrd="3" destOrd="0" presId="urn:microsoft.com/office/officeart/2005/8/layout/hProcess4"/>
    <dgm:cxn modelId="{EF40A937-C58C-42A7-803C-C2FD707B44B3}" type="presParOf" srcId="{71887396-4899-429C-BFC8-A5785581208F}" destId="{5A79369A-3940-4766-9024-8FF84F962B95}" srcOrd="4" destOrd="0" presId="urn:microsoft.com/office/officeart/2005/8/layout/hProcess4"/>
    <dgm:cxn modelId="{F54E0051-8484-4EE2-B596-A582103151DB}" type="presParOf" srcId="{3E066A40-A044-4C29-A41E-23DB46548AF2}" destId="{D5AFB2F5-4AA1-4CE6-A6C4-8116AAC9829B}" srcOrd="1" destOrd="0" presId="urn:microsoft.com/office/officeart/2005/8/layout/hProcess4"/>
    <dgm:cxn modelId="{1A1EFCEB-4936-4320-AA73-3EDF16D1AFB2}" type="presParOf" srcId="{3E066A40-A044-4C29-A41E-23DB46548AF2}" destId="{8FE7FC20-2468-49D3-B537-DA14EEE0946B}" srcOrd="2" destOrd="0" presId="urn:microsoft.com/office/officeart/2005/8/layout/hProcess4"/>
    <dgm:cxn modelId="{272092EA-0D0A-441F-BC3A-E0D08087801D}" type="presParOf" srcId="{8FE7FC20-2468-49D3-B537-DA14EEE0946B}" destId="{782AD18A-734B-42A6-8177-DB54141EDA51}" srcOrd="0" destOrd="0" presId="urn:microsoft.com/office/officeart/2005/8/layout/hProcess4"/>
    <dgm:cxn modelId="{A82921AE-1A07-49AF-90A0-A4AFFF83AF9E}" type="presParOf" srcId="{8FE7FC20-2468-49D3-B537-DA14EEE0946B}" destId="{17D9D524-7CD6-44BF-B713-FD15A10E493C}" srcOrd="1" destOrd="0" presId="urn:microsoft.com/office/officeart/2005/8/layout/hProcess4"/>
    <dgm:cxn modelId="{7054101F-1033-4870-BF25-D7F4CCE0C4B1}" type="presParOf" srcId="{8FE7FC20-2468-49D3-B537-DA14EEE0946B}" destId="{DB879A57-4BC3-4E10-8B61-807F052AAFDC}" srcOrd="2" destOrd="0" presId="urn:microsoft.com/office/officeart/2005/8/layout/hProcess4"/>
    <dgm:cxn modelId="{4650802A-1714-4298-B0E0-928E78107C37}" type="presParOf" srcId="{8FE7FC20-2468-49D3-B537-DA14EEE0946B}" destId="{9714DCC4-9CFB-4EAD-9F61-52DEEAF5487C}" srcOrd="3" destOrd="0" presId="urn:microsoft.com/office/officeart/2005/8/layout/hProcess4"/>
    <dgm:cxn modelId="{A0833228-11D9-4D52-82AC-6425CD8036C6}" type="presParOf" srcId="{8FE7FC20-2468-49D3-B537-DA14EEE0946B}" destId="{CEDF7429-60AC-4DBE-9641-84BBBD9BBFCE}" srcOrd="4" destOrd="0" presId="urn:microsoft.com/office/officeart/2005/8/layout/hProcess4"/>
    <dgm:cxn modelId="{C95B381F-F365-4D0D-9306-4504ED6B7C5A}" type="presParOf" srcId="{3E066A40-A044-4C29-A41E-23DB46548AF2}" destId="{CAEF898D-AC70-469B-8A76-563B3D94BE5B}" srcOrd="3" destOrd="0" presId="urn:microsoft.com/office/officeart/2005/8/layout/hProcess4"/>
    <dgm:cxn modelId="{B5F7C6E7-0BCC-4EA7-A27F-A9E488A27617}" type="presParOf" srcId="{3E066A40-A044-4C29-A41E-23DB46548AF2}" destId="{316CAB27-48A7-4878-84F5-8FF445895F89}" srcOrd="4" destOrd="0" presId="urn:microsoft.com/office/officeart/2005/8/layout/hProcess4"/>
    <dgm:cxn modelId="{36222922-8652-4C20-94EA-5B768F87C8E6}" type="presParOf" srcId="{316CAB27-48A7-4878-84F5-8FF445895F89}" destId="{E46D9293-B1BD-4677-B1BB-9A9CD58BE40E}" srcOrd="0" destOrd="0" presId="urn:microsoft.com/office/officeart/2005/8/layout/hProcess4"/>
    <dgm:cxn modelId="{F0C2F568-FE6C-42C6-98DE-13167422367D}" type="presParOf" srcId="{316CAB27-48A7-4878-84F5-8FF445895F89}" destId="{8E9ECA75-D0CA-49DC-83D2-D6A4873BE576}" srcOrd="1" destOrd="0" presId="urn:microsoft.com/office/officeart/2005/8/layout/hProcess4"/>
    <dgm:cxn modelId="{76AA4EBE-DF13-43BA-9EA8-A6A1C0E9705D}" type="presParOf" srcId="{316CAB27-48A7-4878-84F5-8FF445895F89}" destId="{B2DAFC11-D6AF-4423-95D1-0D34BC20F814}" srcOrd="2" destOrd="0" presId="urn:microsoft.com/office/officeart/2005/8/layout/hProcess4"/>
    <dgm:cxn modelId="{1338FA5A-255F-484A-803B-F03C4E4FBBF6}" type="presParOf" srcId="{316CAB27-48A7-4878-84F5-8FF445895F89}" destId="{E5A3525C-4BAE-4C45-A30E-F28A479D0CD8}" srcOrd="3" destOrd="0" presId="urn:microsoft.com/office/officeart/2005/8/layout/hProcess4"/>
    <dgm:cxn modelId="{03BC734B-0964-40E1-932F-4BC85696EA3D}" type="presParOf" srcId="{316CAB27-48A7-4878-84F5-8FF445895F89}" destId="{CF066232-F5AF-4EE8-9528-B29B16A7B4F7}"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2945764"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2" y="0"/>
            <a:ext cx="2945763"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0306"/>
            <a:ext cx="2945764"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764"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2" y="0"/>
            <a:ext cx="2945763"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8" y="4715153"/>
            <a:ext cx="4985380" cy="4466987"/>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1" y="9430306"/>
            <a:ext cx="2945764"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2" y="9430306"/>
            <a:ext cx="2945763"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dirty="0"/>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56" algn="l" rtl="0" fontAlgn="base">
      <a:spcBef>
        <a:spcPct val="30000"/>
      </a:spcBef>
      <a:spcAft>
        <a:spcPct val="0"/>
      </a:spcAft>
      <a:defRPr sz="1400" kern="1200">
        <a:solidFill>
          <a:schemeClr val="tx1"/>
        </a:solidFill>
        <a:latin typeface="Times New Roman" pitchFamily="18" charset="0"/>
        <a:ea typeface="+mn-ea"/>
        <a:cs typeface="+mn-cs"/>
      </a:defRPr>
    </a:lvl2pPr>
    <a:lvl3pPr marL="1079708" algn="l" rtl="0" fontAlgn="base">
      <a:spcBef>
        <a:spcPct val="30000"/>
      </a:spcBef>
      <a:spcAft>
        <a:spcPct val="0"/>
      </a:spcAft>
      <a:defRPr sz="1400" kern="1200">
        <a:solidFill>
          <a:schemeClr val="tx1"/>
        </a:solidFill>
        <a:latin typeface="Times New Roman" pitchFamily="18" charset="0"/>
        <a:ea typeface="+mn-ea"/>
        <a:cs typeface="+mn-cs"/>
      </a:defRPr>
    </a:lvl3pPr>
    <a:lvl4pPr marL="1619564" algn="l" rtl="0" fontAlgn="base">
      <a:spcBef>
        <a:spcPct val="30000"/>
      </a:spcBef>
      <a:spcAft>
        <a:spcPct val="0"/>
      </a:spcAft>
      <a:defRPr sz="1400" kern="1200">
        <a:solidFill>
          <a:schemeClr val="tx1"/>
        </a:solidFill>
        <a:latin typeface="Times New Roman" pitchFamily="18" charset="0"/>
        <a:ea typeface="+mn-ea"/>
        <a:cs typeface="+mn-cs"/>
      </a:defRPr>
    </a:lvl4pPr>
    <a:lvl5pPr marL="2159418" algn="l" rtl="0" fontAlgn="base">
      <a:spcBef>
        <a:spcPct val="30000"/>
      </a:spcBef>
      <a:spcAft>
        <a:spcPct val="0"/>
      </a:spcAft>
      <a:defRPr sz="1400" kern="1200">
        <a:solidFill>
          <a:schemeClr val="tx1"/>
        </a:solidFill>
        <a:latin typeface="Times New Roman" pitchFamily="18" charset="0"/>
        <a:ea typeface="+mn-ea"/>
        <a:cs typeface="+mn-cs"/>
      </a:defRPr>
    </a:lvl5pPr>
    <a:lvl6pPr marL="2699273" algn="l" defTabSz="1079708" rtl="0" eaLnBrk="1" latinLnBrk="0" hangingPunct="1">
      <a:defRPr sz="1400" kern="1200">
        <a:solidFill>
          <a:schemeClr val="tx1"/>
        </a:solidFill>
        <a:latin typeface="+mn-lt"/>
        <a:ea typeface="+mn-ea"/>
        <a:cs typeface="+mn-cs"/>
      </a:defRPr>
    </a:lvl6pPr>
    <a:lvl7pPr marL="3239127" algn="l" defTabSz="1079708" rtl="0" eaLnBrk="1" latinLnBrk="0" hangingPunct="1">
      <a:defRPr sz="1400" kern="1200">
        <a:solidFill>
          <a:schemeClr val="tx1"/>
        </a:solidFill>
        <a:latin typeface="+mn-lt"/>
        <a:ea typeface="+mn-ea"/>
        <a:cs typeface="+mn-cs"/>
      </a:defRPr>
    </a:lvl7pPr>
    <a:lvl8pPr marL="3778982" algn="l" defTabSz="1079708" rtl="0" eaLnBrk="1" latinLnBrk="0" hangingPunct="1">
      <a:defRPr sz="1400" kern="1200">
        <a:solidFill>
          <a:schemeClr val="tx1"/>
        </a:solidFill>
        <a:latin typeface="+mn-lt"/>
        <a:ea typeface="+mn-ea"/>
        <a:cs typeface="+mn-cs"/>
      </a:defRPr>
    </a:lvl8pPr>
    <a:lvl9pPr marL="4318837" algn="l" defTabSz="107970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dirty="0"/>
          </a:p>
        </p:txBody>
      </p:sp>
    </p:spTree>
    <p:extLst>
      <p:ext uri="{BB962C8B-B14F-4D97-AF65-F5344CB8AC3E}">
        <p14:creationId xmlns:p14="http://schemas.microsoft.com/office/powerpoint/2010/main" val="232168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10</a:t>
            </a:fld>
            <a:endParaRPr lang="en-GB" dirty="0"/>
          </a:p>
        </p:txBody>
      </p:sp>
    </p:spTree>
    <p:extLst>
      <p:ext uri="{BB962C8B-B14F-4D97-AF65-F5344CB8AC3E}">
        <p14:creationId xmlns:p14="http://schemas.microsoft.com/office/powerpoint/2010/main" val="342025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During installation</a:t>
            </a:r>
          </a:p>
          <a:p>
            <a:endParaRPr lang="en-GB" dirty="0"/>
          </a:p>
          <a:p>
            <a:r>
              <a:rPr lang="en-GB" dirty="0" smtClean="0"/>
              <a:t>Token initialisation</a:t>
            </a:r>
          </a:p>
          <a:p>
            <a:r>
              <a:rPr lang="en-GB" dirty="0" smtClean="0"/>
              <a:t>RMA import </a:t>
            </a:r>
          </a:p>
          <a:p>
            <a:r>
              <a:rPr lang="en-GB" dirty="0" smtClean="0"/>
              <a:t>Operator definitions</a:t>
            </a:r>
          </a:p>
          <a:p>
            <a:r>
              <a:rPr lang="en-GB" dirty="0" err="1" smtClean="0"/>
              <a:t>AutoClient</a:t>
            </a:r>
            <a:r>
              <a:rPr lang="en-GB" smtClean="0"/>
              <a:t> installation</a:t>
            </a:r>
          </a:p>
          <a:p>
            <a:endParaRPr lang="en-GB" smtClean="0"/>
          </a:p>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11</a:t>
            </a:fld>
            <a:endParaRPr lang="en-GB" dirty="0"/>
          </a:p>
        </p:txBody>
      </p:sp>
    </p:spTree>
    <p:extLst>
      <p:ext uri="{BB962C8B-B14F-4D97-AF65-F5344CB8AC3E}">
        <p14:creationId xmlns:p14="http://schemas.microsoft.com/office/powerpoint/2010/main" val="167918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12</a:t>
            </a:fld>
            <a:endParaRPr lang="en-GB"/>
          </a:p>
        </p:txBody>
      </p:sp>
    </p:spTree>
    <p:extLst>
      <p:ext uri="{BB962C8B-B14F-4D97-AF65-F5344CB8AC3E}">
        <p14:creationId xmlns:p14="http://schemas.microsoft.com/office/powerpoint/2010/main" val="3716849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13</a:t>
            </a:fld>
            <a:endParaRPr lang="en-GB"/>
          </a:p>
        </p:txBody>
      </p:sp>
    </p:spTree>
    <p:extLst>
      <p:ext uri="{BB962C8B-B14F-4D97-AF65-F5344CB8AC3E}">
        <p14:creationId xmlns:p14="http://schemas.microsoft.com/office/powerpoint/2010/main" val="404277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14</a:t>
            </a:fld>
            <a:endParaRPr lang="en-GB" dirty="0"/>
          </a:p>
        </p:txBody>
      </p:sp>
    </p:spTree>
    <p:extLst>
      <p:ext uri="{BB962C8B-B14F-4D97-AF65-F5344CB8AC3E}">
        <p14:creationId xmlns:p14="http://schemas.microsoft.com/office/powerpoint/2010/main" val="130557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15</a:t>
            </a:fld>
            <a:endParaRPr lang="en-GB" dirty="0"/>
          </a:p>
        </p:txBody>
      </p:sp>
    </p:spTree>
    <p:extLst>
      <p:ext uri="{BB962C8B-B14F-4D97-AF65-F5344CB8AC3E}">
        <p14:creationId xmlns:p14="http://schemas.microsoft.com/office/powerpoint/2010/main" val="3314649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17</a:t>
            </a:fld>
            <a:endParaRPr lang="en-GB" dirty="0"/>
          </a:p>
        </p:txBody>
      </p:sp>
    </p:spTree>
    <p:extLst>
      <p:ext uri="{BB962C8B-B14F-4D97-AF65-F5344CB8AC3E}">
        <p14:creationId xmlns:p14="http://schemas.microsoft.com/office/powerpoint/2010/main" val="395236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2</a:t>
            </a:fld>
            <a:endParaRPr lang="en-GB"/>
          </a:p>
        </p:txBody>
      </p:sp>
    </p:spTree>
    <p:extLst>
      <p:ext uri="{BB962C8B-B14F-4D97-AF65-F5344CB8AC3E}">
        <p14:creationId xmlns:p14="http://schemas.microsoft.com/office/powerpoint/2010/main" val="1193687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2EFCC-D49B-4159-A64D-324B14F94E6B}" type="slidenum">
              <a:rPr lang="en-US"/>
              <a:pPr/>
              <a:t>3</a:t>
            </a:fld>
            <a:endParaRPr lang="en-US"/>
          </a:p>
        </p:txBody>
      </p:sp>
      <p:sp>
        <p:nvSpPr>
          <p:cNvPr id="65538" name="Rectangle 2"/>
          <p:cNvSpPr>
            <a:spLocks noGrp="1" noRot="1" noChangeAspect="1" noChangeArrowheads="1" noTextEdit="1"/>
          </p:cNvSpPr>
          <p:nvPr>
            <p:ph type="sldImg"/>
          </p:nvPr>
        </p:nvSpPr>
        <p:spPr>
          <a:xfrm>
            <a:off x="60325" y="742950"/>
            <a:ext cx="6592888" cy="3709988"/>
          </a:xfrm>
          <a:ln/>
        </p:spPr>
      </p:sp>
      <p:sp>
        <p:nvSpPr>
          <p:cNvPr id="65539"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1784272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2EFCC-D49B-4159-A64D-324B14F94E6B}" type="slidenum">
              <a:rPr lang="en-US"/>
              <a:pPr/>
              <a:t>4</a:t>
            </a:fld>
            <a:endParaRPr lang="en-US"/>
          </a:p>
        </p:txBody>
      </p:sp>
      <p:sp>
        <p:nvSpPr>
          <p:cNvPr id="65538" name="Rectangle 2"/>
          <p:cNvSpPr>
            <a:spLocks noGrp="1" noRot="1" noChangeAspect="1" noChangeArrowheads="1" noTextEdit="1"/>
          </p:cNvSpPr>
          <p:nvPr>
            <p:ph type="sldImg"/>
          </p:nvPr>
        </p:nvSpPr>
        <p:spPr>
          <a:xfrm>
            <a:off x="60325" y="742950"/>
            <a:ext cx="6592888" cy="3709988"/>
          </a:xfrm>
          <a:ln/>
        </p:spPr>
      </p:sp>
      <p:sp>
        <p:nvSpPr>
          <p:cNvPr id="65539"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1784272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2EFCC-D49B-4159-A64D-324B14F94E6B}" type="slidenum">
              <a:rPr lang="en-US"/>
              <a:pPr/>
              <a:t>5</a:t>
            </a:fld>
            <a:endParaRPr lang="en-US"/>
          </a:p>
        </p:txBody>
      </p:sp>
      <p:sp>
        <p:nvSpPr>
          <p:cNvPr id="65538" name="Rectangle 2"/>
          <p:cNvSpPr>
            <a:spLocks noGrp="1" noRot="1" noChangeAspect="1" noChangeArrowheads="1" noTextEdit="1"/>
          </p:cNvSpPr>
          <p:nvPr>
            <p:ph type="sldImg"/>
          </p:nvPr>
        </p:nvSpPr>
        <p:spPr>
          <a:xfrm>
            <a:off x="60325" y="742950"/>
            <a:ext cx="6592888" cy="3709988"/>
          </a:xfrm>
          <a:ln/>
        </p:spPr>
      </p:sp>
      <p:sp>
        <p:nvSpPr>
          <p:cNvPr id="65539"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178427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2EFCC-D49B-4159-A64D-324B14F94E6B}" type="slidenum">
              <a:rPr lang="en-US"/>
              <a:pPr/>
              <a:t>6</a:t>
            </a:fld>
            <a:endParaRPr lang="en-US"/>
          </a:p>
        </p:txBody>
      </p:sp>
      <p:sp>
        <p:nvSpPr>
          <p:cNvPr id="65538" name="Rectangle 2"/>
          <p:cNvSpPr>
            <a:spLocks noGrp="1" noRot="1" noChangeAspect="1" noChangeArrowheads="1" noTextEdit="1"/>
          </p:cNvSpPr>
          <p:nvPr>
            <p:ph type="sldImg"/>
          </p:nvPr>
        </p:nvSpPr>
        <p:spPr>
          <a:xfrm>
            <a:off x="60325" y="742950"/>
            <a:ext cx="6592888" cy="3709988"/>
          </a:xfrm>
          <a:ln/>
        </p:spPr>
      </p:sp>
      <p:sp>
        <p:nvSpPr>
          <p:cNvPr id="65539" name="Rectangle 3"/>
          <p:cNvSpPr>
            <a:spLocks noGrp="1" noChangeArrowheads="1"/>
          </p:cNvSpPr>
          <p:nvPr>
            <p:ph type="body" idx="1"/>
          </p:nvPr>
        </p:nvSpPr>
        <p:spPr/>
        <p:txBody>
          <a:bodyPr/>
          <a:lstStyle/>
          <a:p>
            <a:endParaRPr lang="fr-FR" dirty="0" smtClean="0"/>
          </a:p>
        </p:txBody>
      </p:sp>
    </p:spTree>
    <p:extLst>
      <p:ext uri="{BB962C8B-B14F-4D97-AF65-F5344CB8AC3E}">
        <p14:creationId xmlns:p14="http://schemas.microsoft.com/office/powerpoint/2010/main" val="1784272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7</a:t>
            </a:fld>
            <a:endParaRPr lang="en-GB" dirty="0"/>
          </a:p>
        </p:txBody>
      </p:sp>
    </p:spTree>
    <p:extLst>
      <p:ext uri="{BB962C8B-B14F-4D97-AF65-F5344CB8AC3E}">
        <p14:creationId xmlns:p14="http://schemas.microsoft.com/office/powerpoint/2010/main" val="669912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8</a:t>
            </a:fld>
            <a:endParaRPr lang="en-GB"/>
          </a:p>
        </p:txBody>
      </p:sp>
    </p:spTree>
    <p:extLst>
      <p:ext uri="{BB962C8B-B14F-4D97-AF65-F5344CB8AC3E}">
        <p14:creationId xmlns:p14="http://schemas.microsoft.com/office/powerpoint/2010/main" val="3716849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9</a:t>
            </a:fld>
            <a:endParaRPr lang="en-GB"/>
          </a:p>
        </p:txBody>
      </p:sp>
    </p:spTree>
    <p:extLst>
      <p:ext uri="{BB962C8B-B14F-4D97-AF65-F5344CB8AC3E}">
        <p14:creationId xmlns:p14="http://schemas.microsoft.com/office/powerpoint/2010/main" val="3716849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8" name="Text Placeholder 2"/>
          <p:cNvSpPr>
            <a:spLocks noGrp="1"/>
          </p:cNvSpPr>
          <p:nvPr>
            <p:ph type="body" idx="13" hasCustomPrompt="1"/>
          </p:nvPr>
        </p:nvSpPr>
        <p:spPr>
          <a:xfrm>
            <a:off x="2907996"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9" name="Text Placeholder 2"/>
          <p:cNvSpPr>
            <a:spLocks noGrp="1"/>
          </p:cNvSpPr>
          <p:nvPr>
            <p:ph type="body" idx="14" hasCustomPrompt="1"/>
          </p:nvPr>
        </p:nvSpPr>
        <p:spPr>
          <a:xfrm>
            <a:off x="5527885"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0" name="Text Placeholder 2"/>
          <p:cNvSpPr>
            <a:spLocks noGrp="1"/>
          </p:cNvSpPr>
          <p:nvPr>
            <p:ph type="body" idx="15" hasCustomPrompt="1"/>
          </p:nvPr>
        </p:nvSpPr>
        <p:spPr>
          <a:xfrm>
            <a:off x="8106757"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1" name="Text Placeholder 2"/>
          <p:cNvSpPr>
            <a:spLocks noGrp="1"/>
          </p:cNvSpPr>
          <p:nvPr>
            <p:ph type="body" idx="16" hasCustomPrompt="1"/>
          </p:nvPr>
        </p:nvSpPr>
        <p:spPr>
          <a:xfrm>
            <a:off x="280517"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Tree>
    <p:extLst>
      <p:ext uri="{BB962C8B-B14F-4D97-AF65-F5344CB8AC3E}">
        <p14:creationId xmlns:p14="http://schemas.microsoft.com/office/powerpoint/2010/main" val="23266560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9450281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395924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smtClean="0"/>
              <a:t>Introducing Alliance Lifeline – January 2018 </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smtClean="0">
                <a:solidFill>
                  <a:schemeClr val="bg1"/>
                </a:solidFill>
              </a:rPr>
              <a:t>www.swift.com</a:t>
            </a:r>
            <a:endParaRPr lang="en-GB" sz="1050" dirty="0" smtClean="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9698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Introducing Alliance Lifeline – January 2018 </a:t>
            </a:r>
            <a:endParaRPr lang="en-GB" dirty="0"/>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288503" y="301625"/>
            <a:ext cx="8064500" cy="4681538"/>
          </a:xfrm>
        </p:spPr>
        <p:txBody>
          <a:bodyPr/>
          <a:lstStyle>
            <a:lvl1pPr marL="342900" indent="-342900">
              <a:buFont typeface="Arial" panose="020B0604020202020204" pitchFamily="34" charset="0"/>
              <a:buChar char="̶"/>
              <a:defRPr sz="2400" b="1" baseline="0"/>
            </a:lvl1pPr>
            <a:lvl2pPr>
              <a:defRPr sz="1800" b="1"/>
            </a:lvl2pPr>
            <a:lvl3pPr>
              <a:defRPr sz="1800" b="1"/>
            </a:lvl3pPr>
            <a:lvl4pPr>
              <a:defRPr sz="1800" b="1"/>
            </a:lvl4pPr>
            <a:lvl5pPr marL="1214673" indent="0">
              <a:buNone/>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 </a:t>
            </a:r>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Tree>
    <p:extLst>
      <p:ext uri="{BB962C8B-B14F-4D97-AF65-F5344CB8AC3E}">
        <p14:creationId xmlns:p14="http://schemas.microsoft.com/office/powerpoint/2010/main" val="128058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Introducing Alliance Lifeline – January 2018 </a:t>
            </a:r>
            <a:endParaRPr lang="en-GB" dirty="0"/>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smtClean="0"/>
              <a:t>Your title – keep it short, size can vary between 14pt and 24pt</a:t>
            </a:r>
            <a:endParaRPr lang="en-GB" kern="0" dirty="0" smtClean="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Tree>
    <p:extLst>
      <p:ext uri="{BB962C8B-B14F-4D97-AF65-F5344CB8AC3E}">
        <p14:creationId xmlns:p14="http://schemas.microsoft.com/office/powerpoint/2010/main" val="1687724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Introducing Alliance Lifeline – January 2018 </a:t>
            </a:r>
            <a:endParaRPr lang="en-GB" dirty="0"/>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0" name="Text Placeholder 2"/>
          <p:cNvSpPr>
            <a:spLocks noGrp="1"/>
          </p:cNvSpPr>
          <p:nvPr>
            <p:ph type="body" idx="12" hasCustomPrompt="1"/>
          </p:nvPr>
        </p:nvSpPr>
        <p:spPr>
          <a:xfrm>
            <a:off x="287338" y="1022251"/>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55" y="1022251"/>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Introducing Alliance Lifeline – January 2018 </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7" name="Text Placeholder 2"/>
          <p:cNvSpPr>
            <a:spLocks noGrp="1"/>
          </p:cNvSpPr>
          <p:nvPr>
            <p:ph type="body" idx="12" hasCustomPrompt="1"/>
          </p:nvPr>
        </p:nvSpPr>
        <p:spPr>
          <a:xfrm>
            <a:off x="284168"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8" name="Text Placeholder 2"/>
          <p:cNvSpPr>
            <a:spLocks noGrp="1"/>
          </p:cNvSpPr>
          <p:nvPr>
            <p:ph type="body" idx="13" hasCustomPrompt="1"/>
          </p:nvPr>
        </p:nvSpPr>
        <p:spPr>
          <a:xfrm>
            <a:off x="3816499"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9" name="Text Placeholder 2"/>
          <p:cNvSpPr>
            <a:spLocks noGrp="1"/>
          </p:cNvSpPr>
          <p:nvPr>
            <p:ph type="body" idx="14" hasCustomPrompt="1"/>
          </p:nvPr>
        </p:nvSpPr>
        <p:spPr>
          <a:xfrm>
            <a:off x="7399789" y="1022251"/>
            <a:ext cx="309634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smtClean="0"/>
              <a:t>Your title – keep it short, size can vary between 14pt and 24pt</a:t>
            </a:r>
            <a:endParaRPr lang="en-GB" kern="0" dirty="0" smtClean="0"/>
          </a:p>
        </p:txBody>
      </p:sp>
      <p:sp>
        <p:nvSpPr>
          <p:cNvPr id="5"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smtClean="0"/>
              <a:t>Introducing Alliance Lifeline – January 2018 </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pic>
        <p:nvPicPr>
          <p:cNvPr id="8" name="Picture 2" descr="C:\Users\ndenic\Documents\Design Projects\Logos\SWIFT_Logo Warm Grey.em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87338" y="5558755"/>
            <a:ext cx="288032" cy="288032"/>
          </a:xfrm>
          <a:prstGeom prst="rect">
            <a:avLst/>
          </a:prstGeom>
          <a:solidFill>
            <a:schemeClr val="bg1"/>
          </a:solidFill>
          <a:extLst/>
        </p:spPr>
      </p:pic>
    </p:spTree>
  </p:cSld>
  <p:clrMap bg1="lt1" tx1="dk1" bg2="lt2" tx2="dk2" accent1="accent1" accent2="accent2" accent3="accent3" accent4="accent4" accent5="accent5" accent6="accent6" hlink="hlink" folHlink="folHlink"/>
  <p:sldLayoutIdLst>
    <p:sldLayoutId id="2147483649" r:id="rId1"/>
    <p:sldLayoutId id="2147483684" r:id="rId2"/>
    <p:sldLayoutId id="2147483680" r:id="rId3"/>
    <p:sldLayoutId id="2147483679" r:id="rId4"/>
    <p:sldLayoutId id="2147483689" r:id="rId5"/>
    <p:sldLayoutId id="2147483687" r:id="rId6"/>
    <p:sldLayoutId id="2147483686" r:id="rId7"/>
    <p:sldLayoutId id="2147483682" r:id="rId8"/>
    <p:sldLayoutId id="2147483681" r:id="rId9"/>
    <p:sldLayoutId id="2147483688" r:id="rId10"/>
    <p:sldLayoutId id="2147483652" r:id="rId11"/>
    <p:sldLayoutId id="2147483690" r:id="rId12"/>
    <p:sldLayoutId id="2147483691" r:id="rId13"/>
    <p:sldLayoutId id="2147483672" r:id="rId14"/>
  </p:sldLayoutIdLst>
  <p:timing>
    <p:tnLst>
      <p:par>
        <p:cTn id="1" dur="indefinite" restart="never" nodeType="tmRoot"/>
      </p:par>
    </p:tnLst>
  </p:timing>
  <p:hf sldNum="0"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14.jpeg"/><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p:txBody>
          <a:bodyPr/>
          <a:lstStyle/>
          <a:p>
            <a:r>
              <a:rPr lang="en-US" dirty="0"/>
              <a:t>Introducing Alliance Lifeline</a:t>
            </a:r>
            <a:endParaRPr lang="en-GB" sz="4000" dirty="0"/>
          </a:p>
        </p:txBody>
      </p:sp>
      <p:sp>
        <p:nvSpPr>
          <p:cNvPr id="21" name="Text Placeholder 20"/>
          <p:cNvSpPr>
            <a:spLocks noGrp="1"/>
          </p:cNvSpPr>
          <p:nvPr>
            <p:ph type="body" sz="quarter" idx="12"/>
          </p:nvPr>
        </p:nvSpPr>
        <p:spPr>
          <a:xfrm>
            <a:off x="2592363" y="4898441"/>
            <a:ext cx="2666587" cy="516522"/>
          </a:xfrm>
        </p:spPr>
        <p:txBody>
          <a:bodyPr/>
          <a:lstStyle/>
          <a:p>
            <a:r>
              <a:rPr lang="en-US" dirty="0"/>
              <a:t>Product Overview – Public</a:t>
            </a:r>
          </a:p>
          <a:p>
            <a:r>
              <a:rPr lang="en-US" dirty="0" smtClean="0"/>
              <a:t>June 2017</a:t>
            </a:r>
            <a:endParaRPr lang="en-GB" dirty="0"/>
          </a:p>
        </p:txBody>
      </p:sp>
      <p:sp>
        <p:nvSpPr>
          <p:cNvPr id="5" name="Text Placeholder 21"/>
          <p:cNvSpPr txBox="1">
            <a:spLocks/>
          </p:cNvSpPr>
          <p:nvPr/>
        </p:nvSpPr>
        <p:spPr bwMode="auto">
          <a:xfrm>
            <a:off x="2592364" y="3038475"/>
            <a:ext cx="7128791" cy="864096"/>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indent="0" algn="l" rtl="0" eaLnBrk="1" fontAlgn="base" hangingPunct="1">
              <a:spcBef>
                <a:spcPct val="20000"/>
              </a:spcBef>
              <a:spcAft>
                <a:spcPct val="0"/>
              </a:spcAft>
              <a:buNone/>
              <a:defRPr sz="1800" b="0" baseline="0">
                <a:solidFill>
                  <a:schemeClr val="bg1"/>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bg1"/>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bg1"/>
                </a:solidFill>
                <a:latin typeface="+mn-lt"/>
              </a:defRPr>
            </a:lvl3pPr>
            <a:lvl4pPr marL="1212799" indent="-269926" algn="l" rtl="0" eaLnBrk="1" fontAlgn="base" hangingPunct="1">
              <a:spcBef>
                <a:spcPct val="20000"/>
              </a:spcBef>
              <a:spcAft>
                <a:spcPct val="0"/>
              </a:spcAft>
              <a:buChar char="–"/>
              <a:defRPr sz="1400">
                <a:solidFill>
                  <a:schemeClr val="bg1"/>
                </a:solidFill>
                <a:latin typeface="+mn-lt"/>
              </a:defRPr>
            </a:lvl4pPr>
            <a:lvl5pPr marL="1484599" indent="-269926" algn="l" rtl="0" eaLnBrk="1" fontAlgn="base" hangingPunct="1">
              <a:spcBef>
                <a:spcPct val="20000"/>
              </a:spcBef>
              <a:spcAft>
                <a:spcPct val="0"/>
              </a:spcAft>
              <a:buChar char="–"/>
              <a:defRPr sz="1200">
                <a:solidFill>
                  <a:schemeClr val="bg1"/>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a:lstStyle>
          <a:p>
            <a:r>
              <a:rPr lang="en-GB" sz="2000" dirty="0" smtClean="0"/>
              <a:t>Ensuring </a:t>
            </a:r>
            <a:r>
              <a:rPr lang="en-GB" sz="2000" dirty="0"/>
              <a:t>business continuity when operations are </a:t>
            </a:r>
            <a:r>
              <a:rPr lang="en-GB" sz="2000" dirty="0" smtClean="0"/>
              <a:t>disrupted</a:t>
            </a:r>
            <a:endParaRPr lang="en-GB" sz="2000" dirty="0"/>
          </a:p>
        </p:txBody>
      </p:sp>
    </p:spTree>
    <p:extLst>
      <p:ext uri="{BB962C8B-B14F-4D97-AF65-F5344CB8AC3E}">
        <p14:creationId xmlns:p14="http://schemas.microsoft.com/office/powerpoint/2010/main" val="3290766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242887" y="333379"/>
            <a:ext cx="8649592" cy="432643"/>
          </a:xfrm>
        </p:spPr>
        <p:txBody>
          <a:bodyPr/>
          <a:lstStyle/>
          <a:p>
            <a:r>
              <a:rPr lang="en-US" dirty="0" smtClean="0"/>
              <a:t>Voice of the customer</a:t>
            </a:r>
            <a:endParaRPr lang="en-GB" dirty="0"/>
          </a:p>
        </p:txBody>
      </p:sp>
      <p:sp>
        <p:nvSpPr>
          <p:cNvPr id="13" name="Rectangle 12"/>
          <p:cNvSpPr/>
          <p:nvPr/>
        </p:nvSpPr>
        <p:spPr>
          <a:xfrm>
            <a:off x="1577395" y="1852876"/>
            <a:ext cx="7920880" cy="2677656"/>
          </a:xfrm>
          <a:prstGeom prst="rect">
            <a:avLst/>
          </a:prstGeom>
        </p:spPr>
        <p:txBody>
          <a:bodyPr wrap="square">
            <a:spAutoFit/>
          </a:bodyPr>
          <a:lstStyle/>
          <a:p>
            <a:pPr marL="0" indent="0">
              <a:buNone/>
            </a:pPr>
            <a:r>
              <a:rPr lang="en-GB" sz="2400" i="1" dirty="0">
                <a:solidFill>
                  <a:srgbClr val="766C62"/>
                </a:solidFill>
              </a:rPr>
              <a:t>Building a disaster recovery solution in the Cloud is very cost effective, however it requires first class mastering of compliance,  security and operational impacts. </a:t>
            </a:r>
          </a:p>
          <a:p>
            <a:pPr marL="0" indent="0">
              <a:buNone/>
            </a:pPr>
            <a:r>
              <a:rPr lang="en-GB" sz="2400" i="1" dirty="0">
                <a:solidFill>
                  <a:srgbClr val="766C62"/>
                </a:solidFill>
              </a:rPr>
              <a:t>SWIFT, as a trusted operator, is your best counterparty to guarantee a fast and successful Alliance Lifeline solution implementation</a:t>
            </a:r>
            <a:endParaRPr lang="en-US" sz="2400" i="1" kern="0" dirty="0">
              <a:solidFill>
                <a:srgbClr val="766C62"/>
              </a:solidFill>
            </a:endParaRPr>
          </a:p>
          <a:p>
            <a:r>
              <a:rPr lang="en-US" sz="2400" i="1" dirty="0" smtClean="0"/>
              <a:t>.</a:t>
            </a:r>
            <a:endParaRPr lang="en-US" sz="2400" i="1" dirty="0"/>
          </a:p>
        </p:txBody>
      </p:sp>
      <p:sp>
        <p:nvSpPr>
          <p:cNvPr id="14" name="Rectangle 13"/>
          <p:cNvSpPr/>
          <p:nvPr/>
        </p:nvSpPr>
        <p:spPr>
          <a:xfrm>
            <a:off x="1119730" y="1557073"/>
            <a:ext cx="595035" cy="1569660"/>
          </a:xfrm>
          <a:prstGeom prst="rect">
            <a:avLst/>
          </a:prstGeom>
        </p:spPr>
        <p:txBody>
          <a:bodyPr wrap="none">
            <a:spAutoFit/>
          </a:bodyPr>
          <a:lstStyle/>
          <a:p>
            <a:r>
              <a:rPr lang="en-US" sz="9600" dirty="0">
                <a:solidFill>
                  <a:srgbClr val="009BBB"/>
                </a:solidFill>
              </a:rPr>
              <a:t>“</a:t>
            </a:r>
            <a:endParaRPr lang="en-GB" sz="9600" dirty="0"/>
          </a:p>
        </p:txBody>
      </p:sp>
      <p:sp>
        <p:nvSpPr>
          <p:cNvPr id="15" name="Rectangle 14"/>
          <p:cNvSpPr/>
          <p:nvPr/>
        </p:nvSpPr>
        <p:spPr>
          <a:xfrm>
            <a:off x="3989800" y="3639169"/>
            <a:ext cx="936475" cy="1569660"/>
          </a:xfrm>
          <a:prstGeom prst="rect">
            <a:avLst/>
          </a:prstGeom>
        </p:spPr>
        <p:txBody>
          <a:bodyPr wrap="none">
            <a:spAutoFit/>
          </a:bodyPr>
          <a:lstStyle/>
          <a:p>
            <a:r>
              <a:rPr lang="en-US" sz="9600" dirty="0" smtClean="0">
                <a:solidFill>
                  <a:srgbClr val="009BBB"/>
                </a:solidFill>
              </a:rPr>
              <a:t>” </a:t>
            </a:r>
            <a:endParaRPr lang="en-US" sz="9600" dirty="0">
              <a:solidFill>
                <a:srgbClr val="009BBB"/>
              </a:solidFill>
            </a:endParaRPr>
          </a:p>
        </p:txBody>
      </p:sp>
      <p:sp>
        <p:nvSpPr>
          <p:cNvPr id="2" name="Footer Placeholder 1"/>
          <p:cNvSpPr>
            <a:spLocks noGrp="1"/>
          </p:cNvSpPr>
          <p:nvPr>
            <p:ph type="ftr" sz="quarter" idx="10"/>
          </p:nvPr>
        </p:nvSpPr>
        <p:spPr/>
        <p:txBody>
          <a:bodyPr/>
          <a:lstStyle/>
          <a:p>
            <a:r>
              <a:rPr lang="en-US" smtClean="0"/>
              <a:t>Introducing Alliance Lifeline – January 2018 </a:t>
            </a:r>
            <a:endParaRPr lang="en-GB" dirty="0"/>
          </a:p>
        </p:txBody>
      </p:sp>
    </p:spTree>
    <p:extLst>
      <p:ext uri="{BB962C8B-B14F-4D97-AF65-F5344CB8AC3E}">
        <p14:creationId xmlns:p14="http://schemas.microsoft.com/office/powerpoint/2010/main" val="1936589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ircular Arrow 26"/>
          <p:cNvSpPr/>
          <p:nvPr/>
        </p:nvSpPr>
        <p:spPr>
          <a:xfrm rot="11590214">
            <a:off x="5916618" y="3745354"/>
            <a:ext cx="1715001" cy="1806373"/>
          </a:xfrm>
          <a:prstGeom prst="circularArrow">
            <a:avLst>
              <a:gd name="adj1" fmla="val 2179"/>
              <a:gd name="adj2" fmla="val 262118"/>
              <a:gd name="adj3" fmla="val 19562371"/>
              <a:gd name="adj4" fmla="val 12575511"/>
              <a:gd name="adj5" fmla="val 2542"/>
            </a:avLst>
          </a:prstGeom>
          <a:gradFill flip="none" rotWithShape="1">
            <a:gsLst>
              <a:gs pos="0">
                <a:srgbClr val="009BBB">
                  <a:shade val="30000"/>
                  <a:satMod val="115000"/>
                </a:srgbClr>
              </a:gs>
              <a:gs pos="50000">
                <a:srgbClr val="009BBB">
                  <a:shade val="67500"/>
                  <a:satMod val="115000"/>
                </a:srgbClr>
              </a:gs>
              <a:gs pos="100000">
                <a:srgbClr val="009BBB">
                  <a:shade val="100000"/>
                  <a:satMod val="115000"/>
                </a:srgbClr>
              </a:gs>
            </a:gsLst>
            <a:path path="circle">
              <a:fillToRect l="100000" b="100000"/>
            </a:path>
            <a:tileRect t="-100000" r="-100000"/>
          </a:gradFill>
          <a:ln>
            <a:prstDash val="dash"/>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Title 3"/>
          <p:cNvSpPr>
            <a:spLocks noGrp="1"/>
          </p:cNvSpPr>
          <p:nvPr>
            <p:ph type="title"/>
          </p:nvPr>
        </p:nvSpPr>
        <p:spPr>
          <a:xfrm>
            <a:off x="1152203" y="333380"/>
            <a:ext cx="8974350" cy="432643"/>
          </a:xfrm>
        </p:spPr>
        <p:txBody>
          <a:bodyPr/>
          <a:lstStyle/>
          <a:p>
            <a:r>
              <a:rPr lang="en-US" dirty="0" smtClean="0"/>
              <a:t>Alliance Lifeline – Comprehensive </a:t>
            </a:r>
            <a:r>
              <a:rPr lang="en-US" dirty="0"/>
              <a:t>Services </a:t>
            </a:r>
            <a:r>
              <a:rPr lang="en-US" dirty="0" smtClean="0"/>
              <a:t>Offering </a:t>
            </a:r>
            <a:br>
              <a:rPr lang="en-US" dirty="0" smtClean="0"/>
            </a:br>
            <a:r>
              <a:rPr lang="en-US" dirty="0"/>
              <a:t>	</a:t>
            </a:r>
            <a:r>
              <a:rPr lang="en-US" dirty="0" smtClean="0"/>
              <a:t>		</a:t>
            </a:r>
            <a:endParaRPr lang="en-GB" dirty="0"/>
          </a:p>
        </p:txBody>
      </p:sp>
      <p:graphicFrame>
        <p:nvGraphicFramePr>
          <p:cNvPr id="3" name="Diagram 2"/>
          <p:cNvGraphicFramePr/>
          <p:nvPr>
            <p:extLst>
              <p:ext uri="{D42A27DB-BD31-4B8C-83A1-F6EECF244321}">
                <p14:modId xmlns:p14="http://schemas.microsoft.com/office/powerpoint/2010/main" val="1608731697"/>
              </p:ext>
            </p:extLst>
          </p:nvPr>
        </p:nvGraphicFramePr>
        <p:xfrm>
          <a:off x="720156" y="933872"/>
          <a:ext cx="8568951" cy="5927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 name="Right Arrow 60"/>
          <p:cNvSpPr/>
          <p:nvPr/>
        </p:nvSpPr>
        <p:spPr>
          <a:xfrm>
            <a:off x="1330913" y="911947"/>
            <a:ext cx="7488832" cy="669319"/>
          </a:xfrm>
          <a:prstGeom prst="rightArrow">
            <a:avLst>
              <a:gd name="adj1" fmla="val 50000"/>
              <a:gd name="adj2" fmla="val 42579"/>
            </a:avLst>
          </a:prstGeom>
          <a:solidFill>
            <a:schemeClr val="bg1">
              <a:lumMod val="95000"/>
            </a:schemeClr>
          </a:solidFill>
          <a:ln w="285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prstClr val="white"/>
              </a:solidFill>
              <a:effectLst/>
              <a:uLnTx/>
              <a:uFillTx/>
              <a:latin typeface="Arial"/>
              <a:ea typeface="+mn-ea"/>
              <a:cs typeface="+mn-cs"/>
            </a:endParaRPr>
          </a:p>
        </p:txBody>
      </p:sp>
      <p:sp>
        <p:nvSpPr>
          <p:cNvPr id="5" name="TextBox 4"/>
          <p:cNvSpPr txBox="1"/>
          <p:nvPr/>
        </p:nvSpPr>
        <p:spPr>
          <a:xfrm>
            <a:off x="1836271" y="1037140"/>
            <a:ext cx="5724644" cy="369332"/>
          </a:xfrm>
          <a:prstGeom prst="rect">
            <a:avLst/>
          </a:prstGeom>
          <a:noFill/>
        </p:spPr>
        <p:txBody>
          <a:bodyPr wrap="none" rtlCol="0">
            <a:spAutoFit/>
          </a:bodyPr>
          <a:lstStyle/>
          <a:p>
            <a:r>
              <a:rPr lang="en-GB" sz="1800" spc="600" dirty="0" smtClean="0">
                <a:solidFill>
                  <a:srgbClr val="009BBB"/>
                </a:solidFill>
              </a:rPr>
              <a:t>End to end Project management</a:t>
            </a:r>
            <a:endParaRPr lang="en-GB" sz="1800" spc="600" dirty="0">
              <a:solidFill>
                <a:srgbClr val="009BBB"/>
              </a:solidFill>
            </a:endParaRPr>
          </a:p>
        </p:txBody>
      </p:sp>
      <p:sp>
        <p:nvSpPr>
          <p:cNvPr id="43" name="Rectangle 42"/>
          <p:cNvSpPr/>
          <p:nvPr/>
        </p:nvSpPr>
        <p:spPr>
          <a:xfrm>
            <a:off x="3168427" y="3326507"/>
            <a:ext cx="434319" cy="1080120"/>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vert27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Arial"/>
                <a:ea typeface="+mn-ea"/>
                <a:cs typeface="+mn-cs"/>
              </a:rPr>
              <a:t>Sign-off</a:t>
            </a:r>
          </a:p>
        </p:txBody>
      </p:sp>
      <p:sp>
        <p:nvSpPr>
          <p:cNvPr id="45" name="Rectangle 44"/>
          <p:cNvSpPr/>
          <p:nvPr/>
        </p:nvSpPr>
        <p:spPr>
          <a:xfrm>
            <a:off x="6120755" y="3398515"/>
            <a:ext cx="434319" cy="1080120"/>
          </a:xfrm>
          <a:prstGeom prst="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vert27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Arial"/>
                <a:ea typeface="+mn-ea"/>
                <a:cs typeface="+mn-cs"/>
              </a:rPr>
              <a:t>Installation</a:t>
            </a:r>
          </a:p>
        </p:txBody>
      </p:sp>
      <p:sp>
        <p:nvSpPr>
          <p:cNvPr id="8" name="TextBox 7"/>
          <p:cNvSpPr txBox="1"/>
          <p:nvPr/>
        </p:nvSpPr>
        <p:spPr>
          <a:xfrm>
            <a:off x="322017" y="897528"/>
            <a:ext cx="1069524" cy="707886"/>
          </a:xfrm>
          <a:prstGeom prst="rect">
            <a:avLst/>
          </a:prstGeom>
          <a:noFill/>
        </p:spPr>
        <p:txBody>
          <a:bodyPr wrap="none" rtlCol="0">
            <a:spAutoFit/>
          </a:bodyPr>
          <a:lstStyle/>
          <a:p>
            <a:pPr lvl="0" algn="ctr"/>
            <a:r>
              <a:rPr lang="en-GB" sz="2000" kern="0" dirty="0">
                <a:solidFill>
                  <a:srgbClr val="00B6DA"/>
                </a:solidFill>
                <a:latin typeface="Arial"/>
              </a:rPr>
              <a:t>Lifeline </a:t>
            </a:r>
            <a:endParaRPr lang="en-GB" sz="2000" kern="0" dirty="0" smtClean="0">
              <a:solidFill>
                <a:srgbClr val="00B6DA"/>
              </a:solidFill>
              <a:latin typeface="Arial"/>
            </a:endParaRPr>
          </a:p>
          <a:p>
            <a:pPr lvl="0" algn="ctr"/>
            <a:r>
              <a:rPr lang="en-GB" sz="2000" kern="0" dirty="0" smtClean="0">
                <a:solidFill>
                  <a:srgbClr val="00B6DA"/>
                </a:solidFill>
                <a:latin typeface="Arial"/>
              </a:rPr>
              <a:t>order</a:t>
            </a:r>
            <a:endParaRPr lang="en-GB" sz="2000" kern="0" dirty="0">
              <a:solidFill>
                <a:srgbClr val="00B6DA"/>
              </a:solidFill>
              <a:latin typeface="Arial"/>
            </a:endParaRPr>
          </a:p>
        </p:txBody>
      </p:sp>
      <p:sp>
        <p:nvSpPr>
          <p:cNvPr id="47" name="TextBox 46"/>
          <p:cNvSpPr txBox="1"/>
          <p:nvPr/>
        </p:nvSpPr>
        <p:spPr>
          <a:xfrm>
            <a:off x="9068695" y="878235"/>
            <a:ext cx="1510350" cy="707886"/>
          </a:xfrm>
          <a:prstGeom prst="rect">
            <a:avLst/>
          </a:prstGeom>
          <a:noFill/>
        </p:spPr>
        <p:txBody>
          <a:bodyPr wrap="none" rtlCol="0">
            <a:spAutoFit/>
          </a:bodyPr>
          <a:lstStyle/>
          <a:p>
            <a:pPr lvl="0" algn="ctr"/>
            <a:r>
              <a:rPr lang="en-GB" sz="2000" kern="0" dirty="0" smtClean="0">
                <a:solidFill>
                  <a:srgbClr val="006C82"/>
                </a:solidFill>
                <a:latin typeface="Arial"/>
              </a:rPr>
              <a:t>Operational</a:t>
            </a:r>
          </a:p>
          <a:p>
            <a:pPr lvl="0" algn="ctr"/>
            <a:r>
              <a:rPr lang="en-GB" sz="2000" kern="0" dirty="0" smtClean="0">
                <a:solidFill>
                  <a:srgbClr val="006C82"/>
                </a:solidFill>
                <a:latin typeface="Arial"/>
              </a:rPr>
              <a:t>Readiness</a:t>
            </a:r>
            <a:endParaRPr lang="en-GB" sz="2000" kern="0" dirty="0">
              <a:solidFill>
                <a:srgbClr val="006C82"/>
              </a:solidFill>
              <a:latin typeface="Arial"/>
            </a:endParaRPr>
          </a:p>
        </p:txBody>
      </p:sp>
      <p:sp>
        <p:nvSpPr>
          <p:cNvPr id="2" name="Footer Placeholder 1"/>
          <p:cNvSpPr>
            <a:spLocks noGrp="1"/>
          </p:cNvSpPr>
          <p:nvPr>
            <p:ph type="ftr" sz="quarter" idx="10"/>
          </p:nvPr>
        </p:nvSpPr>
        <p:spPr/>
        <p:txBody>
          <a:bodyPr/>
          <a:lstStyle/>
          <a:p>
            <a:r>
              <a:rPr lang="en-US" smtClean="0"/>
              <a:t>Introducing Alliance Lifeline – January 2018 </a:t>
            </a:r>
            <a:endParaRPr lang="en-GB" dirty="0"/>
          </a:p>
        </p:txBody>
      </p:sp>
    </p:spTree>
    <p:extLst>
      <p:ext uri="{BB962C8B-B14F-4D97-AF65-F5344CB8AC3E}">
        <p14:creationId xmlns:p14="http://schemas.microsoft.com/office/powerpoint/2010/main" val="28886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Introducing Alliance Lifeline – January 2018</a:t>
            </a:r>
          </a:p>
          <a:p>
            <a:endParaRPr lang="en-GB" dirty="0"/>
          </a:p>
        </p:txBody>
      </p:sp>
      <p:sp>
        <p:nvSpPr>
          <p:cNvPr id="16" name="Title 2"/>
          <p:cNvSpPr txBox="1">
            <a:spLocks/>
          </p:cNvSpPr>
          <p:nvPr/>
        </p:nvSpPr>
        <p:spPr bwMode="auto">
          <a:xfrm>
            <a:off x="447982" y="518195"/>
            <a:ext cx="3368517" cy="527285"/>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GB" sz="2000" dirty="0"/>
              <a:t>Be ready to </a:t>
            </a:r>
            <a:r>
              <a:rPr lang="en-GB" sz="2000" dirty="0" smtClean="0"/>
              <a:t>respond</a:t>
            </a:r>
            <a:endParaRPr lang="en-GB" sz="2000" dirty="0"/>
          </a:p>
        </p:txBody>
      </p:sp>
      <p:sp>
        <p:nvSpPr>
          <p:cNvPr id="5" name="Rectangle 4"/>
          <p:cNvSpPr/>
          <p:nvPr/>
        </p:nvSpPr>
        <p:spPr bwMode="auto">
          <a:xfrm>
            <a:off x="216099" y="2593067"/>
            <a:ext cx="3226529" cy="2520688"/>
          </a:xfrm>
          <a:prstGeom prst="rect">
            <a:avLst/>
          </a:prstGeom>
          <a:solidFill>
            <a:srgbClr val="FFFFFF"/>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fontAlgn="auto" hangingPunct="1">
              <a:spcBef>
                <a:spcPts val="0"/>
              </a:spcBef>
              <a:spcAft>
                <a:spcPts val="0"/>
              </a:spcAft>
            </a:pPr>
            <a:endParaRPr lang="en-GB" sz="1200" kern="0">
              <a:solidFill>
                <a:srgbClr val="000000"/>
              </a:solidFill>
            </a:endParaRPr>
          </a:p>
        </p:txBody>
      </p:sp>
      <p:sp>
        <p:nvSpPr>
          <p:cNvPr id="6" name="TextBox 5"/>
          <p:cNvSpPr txBox="1"/>
          <p:nvPr/>
        </p:nvSpPr>
        <p:spPr>
          <a:xfrm>
            <a:off x="360115" y="2593067"/>
            <a:ext cx="3185487" cy="2677656"/>
          </a:xfrm>
          <a:prstGeom prst="rect">
            <a:avLst/>
          </a:prstGeom>
          <a:noFill/>
        </p:spPr>
        <p:txBody>
          <a:bodyPr wrap="none" rtlCol="0">
            <a:spAutoFit/>
          </a:bodyPr>
          <a:lstStyle/>
          <a:p>
            <a:pPr eaLnBrk="1" hangingPunct="1"/>
            <a:r>
              <a:rPr lang="en-GB" sz="1800" dirty="0" smtClean="0">
                <a:solidFill>
                  <a:srgbClr val="B5A300"/>
                </a:solidFill>
                <a:cs typeface="Arial" pitchFamily="34" charset="0"/>
              </a:rPr>
              <a:t>Prepare</a:t>
            </a:r>
          </a:p>
          <a:p>
            <a:pPr eaLnBrk="1" hangingPunct="1"/>
            <a:endParaRPr lang="en-GB" sz="800" dirty="0">
              <a:solidFill>
                <a:srgbClr val="00B0F0"/>
              </a:solidFill>
              <a:cs typeface="Arial" pitchFamily="34" charset="0"/>
            </a:endParaRPr>
          </a:p>
          <a:p>
            <a:pPr marL="457200" indent="-457200">
              <a:buFont typeface="Wingdings" panose="05000000000000000000" pitchFamily="2" charset="2"/>
              <a:buChar char="§"/>
            </a:pPr>
            <a:r>
              <a:rPr lang="en-GB" sz="1600" dirty="0" smtClean="0">
                <a:solidFill>
                  <a:srgbClr val="595959"/>
                </a:solidFill>
              </a:rPr>
              <a:t>Operators management</a:t>
            </a:r>
          </a:p>
          <a:p>
            <a:pPr marL="457200" indent="-457200">
              <a:buFont typeface="Wingdings" panose="05000000000000000000" pitchFamily="2" charset="2"/>
              <a:buChar char="§"/>
            </a:pPr>
            <a:r>
              <a:rPr lang="en-GB" sz="1600" dirty="0">
                <a:solidFill>
                  <a:srgbClr val="595959"/>
                </a:solidFill>
              </a:rPr>
              <a:t>Certificate management</a:t>
            </a:r>
          </a:p>
          <a:p>
            <a:pPr marL="457200" indent="-457200">
              <a:buFont typeface="Wingdings" panose="05000000000000000000" pitchFamily="2" charset="2"/>
              <a:buChar char="§"/>
            </a:pPr>
            <a:r>
              <a:rPr lang="en-GB" sz="1600" dirty="0" smtClean="0">
                <a:solidFill>
                  <a:srgbClr val="595959"/>
                </a:solidFill>
              </a:rPr>
              <a:t>RMA(+)</a:t>
            </a:r>
          </a:p>
          <a:p>
            <a:pPr marL="457200" indent="-457200">
              <a:buFont typeface="Wingdings" panose="05000000000000000000" pitchFamily="2" charset="2"/>
              <a:buChar char="§"/>
            </a:pPr>
            <a:r>
              <a:rPr lang="en-GB" sz="1600" dirty="0" smtClean="0">
                <a:solidFill>
                  <a:srgbClr val="595959"/>
                </a:solidFill>
              </a:rPr>
              <a:t>Messages templates</a:t>
            </a:r>
          </a:p>
          <a:p>
            <a:pPr marL="457200" indent="-457200">
              <a:buFont typeface="Wingdings" panose="05000000000000000000" pitchFamily="2" charset="2"/>
              <a:buChar char="§"/>
            </a:pPr>
            <a:r>
              <a:rPr lang="en-GB" sz="1600" dirty="0" smtClean="0">
                <a:solidFill>
                  <a:srgbClr val="595959"/>
                </a:solidFill>
              </a:rPr>
              <a:t>Approval workflow definition</a:t>
            </a:r>
          </a:p>
          <a:p>
            <a:pPr marL="457200" indent="-457200">
              <a:buFont typeface="Wingdings" panose="05000000000000000000" pitchFamily="2" charset="2"/>
              <a:buChar char="§"/>
            </a:pPr>
            <a:r>
              <a:rPr lang="en-GB" sz="1600" dirty="0" smtClean="0">
                <a:solidFill>
                  <a:srgbClr val="595959"/>
                </a:solidFill>
              </a:rPr>
              <a:t>Monitor service activations</a:t>
            </a:r>
          </a:p>
          <a:p>
            <a:pPr marL="457200" indent="-457200">
              <a:buFont typeface="Wingdings" panose="05000000000000000000" pitchFamily="2" charset="2"/>
              <a:buChar char="§"/>
            </a:pPr>
            <a:r>
              <a:rPr lang="en-GB" sz="1600" dirty="0" smtClean="0">
                <a:solidFill>
                  <a:srgbClr val="595959"/>
                </a:solidFill>
              </a:rPr>
              <a:t>Process definition</a:t>
            </a:r>
          </a:p>
          <a:p>
            <a:pPr marL="457200" indent="-457200">
              <a:buFont typeface="Wingdings" panose="05000000000000000000" pitchFamily="2" charset="2"/>
              <a:buChar char="§"/>
            </a:pPr>
            <a:r>
              <a:rPr lang="en-GB" sz="1600" dirty="0" smtClean="0">
                <a:solidFill>
                  <a:srgbClr val="595959"/>
                </a:solidFill>
              </a:rPr>
              <a:t>Trials</a:t>
            </a:r>
          </a:p>
          <a:p>
            <a:pPr marL="457200" indent="-457200">
              <a:buFont typeface="Wingdings" panose="05000000000000000000" pitchFamily="2" charset="2"/>
              <a:buChar char="§"/>
            </a:pPr>
            <a:endParaRPr lang="en-GB" sz="1400" dirty="0" smtClean="0">
              <a:solidFill>
                <a:srgbClr val="595959"/>
              </a:solidFill>
            </a:endParaRPr>
          </a:p>
        </p:txBody>
      </p:sp>
      <p:sp>
        <p:nvSpPr>
          <p:cNvPr id="7" name="Rectangle 6"/>
          <p:cNvSpPr/>
          <p:nvPr/>
        </p:nvSpPr>
        <p:spPr bwMode="auto">
          <a:xfrm>
            <a:off x="3800919" y="2593067"/>
            <a:ext cx="3111924" cy="2520688"/>
          </a:xfrm>
          <a:prstGeom prst="rect">
            <a:avLst/>
          </a:prstGeom>
          <a:solidFill>
            <a:srgbClr val="FFFFFF"/>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fontAlgn="auto" hangingPunct="1">
              <a:spcBef>
                <a:spcPts val="0"/>
              </a:spcBef>
              <a:spcAft>
                <a:spcPts val="0"/>
              </a:spcAft>
            </a:pPr>
            <a:endParaRPr lang="en-GB" sz="1200" kern="0">
              <a:solidFill>
                <a:srgbClr val="000000"/>
              </a:solidFill>
            </a:endParaRPr>
          </a:p>
        </p:txBody>
      </p:sp>
      <p:sp>
        <p:nvSpPr>
          <p:cNvPr id="8" name="TextBox 7"/>
          <p:cNvSpPr txBox="1"/>
          <p:nvPr/>
        </p:nvSpPr>
        <p:spPr>
          <a:xfrm>
            <a:off x="4032523" y="2593067"/>
            <a:ext cx="2399503" cy="1692771"/>
          </a:xfrm>
          <a:prstGeom prst="rect">
            <a:avLst/>
          </a:prstGeom>
          <a:noFill/>
        </p:spPr>
        <p:txBody>
          <a:bodyPr wrap="none" rtlCol="0">
            <a:spAutoFit/>
          </a:bodyPr>
          <a:lstStyle/>
          <a:p>
            <a:pPr eaLnBrk="1" hangingPunct="1"/>
            <a:r>
              <a:rPr lang="en-GB" sz="1800" dirty="0" smtClean="0">
                <a:solidFill>
                  <a:srgbClr val="B5A300"/>
                </a:solidFill>
                <a:cs typeface="Arial" pitchFamily="34" charset="0"/>
              </a:rPr>
              <a:t>Respond</a:t>
            </a:r>
          </a:p>
          <a:p>
            <a:pPr eaLnBrk="1" hangingPunct="1"/>
            <a:endParaRPr lang="en-GB" sz="800" dirty="0">
              <a:solidFill>
                <a:srgbClr val="00B0F0"/>
              </a:solidFill>
              <a:cs typeface="Arial" pitchFamily="34" charset="0"/>
            </a:endParaRPr>
          </a:p>
          <a:p>
            <a:pPr marL="457200" indent="-457200">
              <a:buFont typeface="Wingdings" panose="05000000000000000000" pitchFamily="2" charset="2"/>
              <a:buChar char="§"/>
            </a:pPr>
            <a:r>
              <a:rPr lang="en-GB" sz="1600" dirty="0" smtClean="0">
                <a:solidFill>
                  <a:srgbClr val="595959"/>
                </a:solidFill>
              </a:rPr>
              <a:t>Activation</a:t>
            </a:r>
          </a:p>
          <a:p>
            <a:pPr marL="457200" indent="-457200">
              <a:buFont typeface="Wingdings" panose="05000000000000000000" pitchFamily="2" charset="2"/>
              <a:buChar char="§"/>
            </a:pPr>
            <a:r>
              <a:rPr lang="en-GB" sz="1600" dirty="0" smtClean="0">
                <a:solidFill>
                  <a:srgbClr val="595959"/>
                </a:solidFill>
              </a:rPr>
              <a:t>Authenticate</a:t>
            </a:r>
          </a:p>
          <a:p>
            <a:pPr marL="457200" indent="-457200">
              <a:buFont typeface="Wingdings" panose="05000000000000000000" pitchFamily="2" charset="2"/>
              <a:buChar char="§"/>
            </a:pPr>
            <a:r>
              <a:rPr lang="en-GB" sz="1600" dirty="0" smtClean="0">
                <a:solidFill>
                  <a:srgbClr val="595959"/>
                </a:solidFill>
              </a:rPr>
              <a:t>Send/receive traffic</a:t>
            </a:r>
          </a:p>
          <a:p>
            <a:pPr marL="457200" indent="-457200">
              <a:buFont typeface="Wingdings" panose="05000000000000000000" pitchFamily="2" charset="2"/>
              <a:buChar char="§"/>
            </a:pPr>
            <a:r>
              <a:rPr lang="en-GB" sz="1600" dirty="0" smtClean="0">
                <a:solidFill>
                  <a:srgbClr val="595959"/>
                </a:solidFill>
              </a:rPr>
              <a:t>Cancel messages </a:t>
            </a:r>
          </a:p>
          <a:p>
            <a:pPr marL="457200" indent="-457200">
              <a:buFont typeface="Wingdings" panose="05000000000000000000" pitchFamily="2" charset="2"/>
              <a:buChar char="§"/>
            </a:pPr>
            <a:endParaRPr lang="en-GB" sz="1400" dirty="0" smtClean="0">
              <a:solidFill>
                <a:srgbClr val="595959"/>
              </a:solidFill>
            </a:endParaRPr>
          </a:p>
        </p:txBody>
      </p:sp>
      <p:sp>
        <p:nvSpPr>
          <p:cNvPr id="9" name="Rectangle 8"/>
          <p:cNvSpPr/>
          <p:nvPr/>
        </p:nvSpPr>
        <p:spPr bwMode="auto">
          <a:xfrm>
            <a:off x="7345072" y="2583617"/>
            <a:ext cx="3024155" cy="2520688"/>
          </a:xfrm>
          <a:prstGeom prst="rect">
            <a:avLst/>
          </a:prstGeom>
          <a:solidFill>
            <a:srgbClr val="FFFFFF"/>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fontAlgn="auto" hangingPunct="1">
              <a:spcBef>
                <a:spcPts val="0"/>
              </a:spcBef>
              <a:spcAft>
                <a:spcPts val="0"/>
              </a:spcAft>
            </a:pPr>
            <a:endParaRPr lang="en-GB" sz="1200" kern="0">
              <a:solidFill>
                <a:srgbClr val="000000"/>
              </a:solidFill>
            </a:endParaRPr>
          </a:p>
        </p:txBody>
      </p:sp>
      <p:sp>
        <p:nvSpPr>
          <p:cNvPr id="10" name="TextBox 9"/>
          <p:cNvSpPr txBox="1"/>
          <p:nvPr/>
        </p:nvSpPr>
        <p:spPr>
          <a:xfrm>
            <a:off x="7560915" y="2583617"/>
            <a:ext cx="2730235" cy="1477328"/>
          </a:xfrm>
          <a:prstGeom prst="rect">
            <a:avLst/>
          </a:prstGeom>
          <a:noFill/>
        </p:spPr>
        <p:txBody>
          <a:bodyPr wrap="none" rtlCol="0">
            <a:spAutoFit/>
          </a:bodyPr>
          <a:lstStyle/>
          <a:p>
            <a:pPr eaLnBrk="1" hangingPunct="1"/>
            <a:r>
              <a:rPr lang="en-GB" sz="1800" dirty="0" smtClean="0">
                <a:solidFill>
                  <a:srgbClr val="B5A300"/>
                </a:solidFill>
                <a:cs typeface="Arial" pitchFamily="34" charset="0"/>
              </a:rPr>
              <a:t>Recover</a:t>
            </a:r>
          </a:p>
          <a:p>
            <a:pPr eaLnBrk="1" hangingPunct="1"/>
            <a:endParaRPr lang="en-GB" sz="800" dirty="0">
              <a:solidFill>
                <a:srgbClr val="00B0F0"/>
              </a:solidFill>
              <a:cs typeface="Arial" pitchFamily="34" charset="0"/>
            </a:endParaRPr>
          </a:p>
          <a:p>
            <a:pPr marL="457200" indent="-457200">
              <a:buFont typeface="Wingdings" panose="05000000000000000000" pitchFamily="2" charset="2"/>
              <a:buChar char="§"/>
            </a:pPr>
            <a:r>
              <a:rPr lang="en-GB" sz="1600" dirty="0" smtClean="0">
                <a:solidFill>
                  <a:srgbClr val="595959"/>
                </a:solidFill>
              </a:rPr>
              <a:t>Deactivation</a:t>
            </a:r>
          </a:p>
          <a:p>
            <a:pPr marL="457200" indent="-457200">
              <a:buFont typeface="Wingdings" panose="05000000000000000000" pitchFamily="2" charset="2"/>
              <a:buChar char="§"/>
            </a:pPr>
            <a:r>
              <a:rPr lang="en-GB" sz="1600" dirty="0" smtClean="0">
                <a:solidFill>
                  <a:srgbClr val="595959"/>
                </a:solidFill>
              </a:rPr>
              <a:t>Message reconciliation</a:t>
            </a:r>
          </a:p>
          <a:p>
            <a:pPr marL="457200" indent="-457200">
              <a:buFont typeface="Wingdings" panose="05000000000000000000" pitchFamily="2" charset="2"/>
              <a:buChar char="§"/>
            </a:pPr>
            <a:r>
              <a:rPr lang="en-GB" sz="1600" dirty="0" smtClean="0">
                <a:solidFill>
                  <a:srgbClr val="595959"/>
                </a:solidFill>
              </a:rPr>
              <a:t>Lessons learned</a:t>
            </a:r>
          </a:p>
          <a:p>
            <a:pPr marL="457200" indent="-457200">
              <a:buFont typeface="Wingdings" panose="05000000000000000000" pitchFamily="2" charset="2"/>
              <a:buChar char="§"/>
            </a:pPr>
            <a:endParaRPr lang="en-GB" sz="1600" dirty="0" smtClean="0">
              <a:solidFill>
                <a:srgbClr val="595959"/>
              </a:solidFill>
            </a:endParaRPr>
          </a:p>
        </p:txBody>
      </p:sp>
    </p:spTree>
    <p:extLst>
      <p:ext uri="{BB962C8B-B14F-4D97-AF65-F5344CB8AC3E}">
        <p14:creationId xmlns:p14="http://schemas.microsoft.com/office/powerpoint/2010/main" val="1838981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242887" y="333379"/>
            <a:ext cx="8649592" cy="616864"/>
          </a:xfrm>
        </p:spPr>
        <p:txBody>
          <a:bodyPr/>
          <a:lstStyle/>
          <a:p>
            <a:r>
              <a:rPr lang="en-GB" sz="2400" b="0" dirty="0" smtClean="0">
                <a:solidFill>
                  <a:srgbClr val="009BBB"/>
                </a:solidFill>
              </a:rPr>
              <a:t>Operational readiness </a:t>
            </a:r>
            <a:br>
              <a:rPr lang="en-GB" sz="2400" b="0" dirty="0" smtClean="0">
                <a:solidFill>
                  <a:srgbClr val="009BBB"/>
                </a:solidFill>
              </a:rPr>
            </a:br>
            <a:endParaRPr lang="fr-BE" b="0" i="1" dirty="0">
              <a:solidFill>
                <a:srgbClr val="009BBB"/>
              </a:solidFill>
            </a:endParaRPr>
          </a:p>
        </p:txBody>
      </p:sp>
      <p:sp>
        <p:nvSpPr>
          <p:cNvPr id="2" name="Footer Placeholder 1"/>
          <p:cNvSpPr>
            <a:spLocks noGrp="1"/>
          </p:cNvSpPr>
          <p:nvPr>
            <p:ph type="ftr" sz="quarter" idx="10"/>
          </p:nvPr>
        </p:nvSpPr>
        <p:spPr/>
        <p:txBody>
          <a:bodyPr/>
          <a:lstStyle/>
          <a:p>
            <a:r>
              <a:rPr lang="en-US" sz="1000" smtClean="0"/>
              <a:t>Introducing Alliance Lifeline – January 2018 </a:t>
            </a:r>
            <a:endParaRPr lang="en-GB" sz="1000" dirty="0"/>
          </a:p>
        </p:txBody>
      </p:sp>
      <p:sp>
        <p:nvSpPr>
          <p:cNvPr id="5" name="Rectangle 4"/>
          <p:cNvSpPr/>
          <p:nvPr/>
        </p:nvSpPr>
        <p:spPr>
          <a:xfrm>
            <a:off x="1080195" y="1013144"/>
            <a:ext cx="8856984" cy="3970318"/>
          </a:xfrm>
          <a:prstGeom prst="rect">
            <a:avLst/>
          </a:prstGeom>
        </p:spPr>
        <p:txBody>
          <a:bodyPr wrap="square">
            <a:spAutoFit/>
          </a:bodyPr>
          <a:lstStyle/>
          <a:p>
            <a:pPr>
              <a:lnSpc>
                <a:spcPct val="150000"/>
              </a:lnSpc>
            </a:pPr>
            <a:r>
              <a:rPr lang="en-GB" sz="2000" dirty="0" smtClean="0">
                <a:solidFill>
                  <a:srgbClr val="009BBB"/>
                </a:solidFill>
              </a:rPr>
              <a:t> </a:t>
            </a:r>
            <a:r>
              <a:rPr lang="en-GB" sz="2000" dirty="0">
                <a:solidFill>
                  <a:srgbClr val="009BBB"/>
                </a:solidFill>
              </a:rPr>
              <a:t>Customer maintenance activities</a:t>
            </a:r>
            <a:endParaRPr lang="en-US" sz="2000" dirty="0">
              <a:solidFill>
                <a:srgbClr val="766C62"/>
              </a:solidFill>
            </a:endParaRPr>
          </a:p>
          <a:p>
            <a:pPr marL="882756" lvl="1" indent="-342900">
              <a:buFont typeface="Arial" panose="020B0604020202020204" pitchFamily="34" charset="0"/>
              <a:buChar char="•"/>
            </a:pPr>
            <a:r>
              <a:rPr lang="en-US" sz="1800" dirty="0" smtClean="0">
                <a:solidFill>
                  <a:srgbClr val="766C62"/>
                </a:solidFill>
              </a:rPr>
              <a:t>Certificates renewal</a:t>
            </a:r>
          </a:p>
          <a:p>
            <a:pPr marL="882756" lvl="1" indent="-342900">
              <a:buFont typeface="Arial" panose="020B0604020202020204" pitchFamily="34" charset="0"/>
              <a:buChar char="•"/>
            </a:pPr>
            <a:r>
              <a:rPr lang="en-US" sz="1800" dirty="0" smtClean="0">
                <a:solidFill>
                  <a:srgbClr val="766C62"/>
                </a:solidFill>
              </a:rPr>
              <a:t>Configuration change (</a:t>
            </a:r>
            <a:r>
              <a:rPr lang="en-US" sz="1800" dirty="0" err="1" smtClean="0">
                <a:solidFill>
                  <a:srgbClr val="766C62"/>
                </a:solidFill>
              </a:rPr>
              <a:t>customisation</a:t>
            </a:r>
            <a:r>
              <a:rPr lang="en-US" sz="1800" dirty="0" smtClean="0">
                <a:solidFill>
                  <a:srgbClr val="766C62"/>
                </a:solidFill>
              </a:rPr>
              <a:t>)</a:t>
            </a:r>
          </a:p>
          <a:p>
            <a:pPr marL="882756" lvl="1" indent="-342900">
              <a:buFont typeface="Arial" panose="020B0604020202020204" pitchFamily="34" charset="0"/>
              <a:buChar char="•"/>
            </a:pPr>
            <a:r>
              <a:rPr lang="en-US" sz="1800" dirty="0" smtClean="0">
                <a:solidFill>
                  <a:srgbClr val="766C62"/>
                </a:solidFill>
              </a:rPr>
              <a:t>RMA </a:t>
            </a:r>
            <a:r>
              <a:rPr lang="en-US" sz="1800" dirty="0" err="1" smtClean="0">
                <a:solidFill>
                  <a:srgbClr val="766C62"/>
                </a:solidFill>
              </a:rPr>
              <a:t>synchronisation</a:t>
            </a:r>
            <a:r>
              <a:rPr lang="en-US" sz="1800" dirty="0" smtClean="0">
                <a:solidFill>
                  <a:srgbClr val="766C62"/>
                </a:solidFill>
              </a:rPr>
              <a:t> with main interface</a:t>
            </a:r>
          </a:p>
          <a:p>
            <a:pPr marL="882756" lvl="1" indent="-342900">
              <a:buFont typeface="Arial" panose="020B0604020202020204" pitchFamily="34" charset="0"/>
              <a:buChar char="•"/>
            </a:pPr>
            <a:r>
              <a:rPr lang="en-US" sz="1800" dirty="0" smtClean="0">
                <a:solidFill>
                  <a:srgbClr val="766C62"/>
                </a:solidFill>
              </a:rPr>
              <a:t>Message templates maintenance</a:t>
            </a:r>
          </a:p>
          <a:p>
            <a:pPr marL="882756" lvl="1" indent="-342900">
              <a:buFont typeface="Arial" panose="020B0604020202020204" pitchFamily="34" charset="0"/>
              <a:buChar char="•"/>
            </a:pPr>
            <a:r>
              <a:rPr lang="en-US" sz="1800" dirty="0" smtClean="0">
                <a:solidFill>
                  <a:srgbClr val="766C62"/>
                </a:solidFill>
              </a:rPr>
              <a:t>BIC set-up configuration according to new business needs:</a:t>
            </a:r>
          </a:p>
          <a:p>
            <a:pPr marL="1422608" lvl="2" indent="-342900">
              <a:buFont typeface="Wingdings" panose="05000000000000000000" pitchFamily="2" charset="2"/>
              <a:buChar char="§"/>
            </a:pPr>
            <a:r>
              <a:rPr lang="en-US" sz="1800" dirty="0" smtClean="0">
                <a:solidFill>
                  <a:srgbClr val="766C62"/>
                </a:solidFill>
              </a:rPr>
              <a:t>Services: FIN, </a:t>
            </a:r>
            <a:r>
              <a:rPr lang="en-US" sz="1800" dirty="0" err="1" smtClean="0">
                <a:solidFill>
                  <a:srgbClr val="766C62"/>
                </a:solidFill>
              </a:rPr>
              <a:t>InterAct</a:t>
            </a:r>
            <a:r>
              <a:rPr lang="en-US" sz="1800" dirty="0" smtClean="0">
                <a:solidFill>
                  <a:srgbClr val="766C62"/>
                </a:solidFill>
              </a:rPr>
              <a:t>, </a:t>
            </a:r>
            <a:r>
              <a:rPr lang="en-US" sz="1800" dirty="0" err="1" smtClean="0">
                <a:solidFill>
                  <a:srgbClr val="766C62"/>
                </a:solidFill>
              </a:rPr>
              <a:t>FileAct</a:t>
            </a:r>
            <a:r>
              <a:rPr lang="en-US" sz="1800" dirty="0" smtClean="0">
                <a:solidFill>
                  <a:srgbClr val="766C62"/>
                </a:solidFill>
              </a:rPr>
              <a:t> and Browse</a:t>
            </a:r>
          </a:p>
          <a:p>
            <a:pPr marL="1422608" lvl="2" indent="-342900">
              <a:buFont typeface="Wingdings" panose="05000000000000000000" pitchFamily="2" charset="2"/>
              <a:buChar char="§"/>
            </a:pPr>
            <a:r>
              <a:rPr lang="en-US" sz="1800" dirty="0" smtClean="0">
                <a:solidFill>
                  <a:srgbClr val="766C62"/>
                </a:solidFill>
              </a:rPr>
              <a:t>Activation scenarios maintenance</a:t>
            </a:r>
          </a:p>
          <a:p>
            <a:pPr>
              <a:lnSpc>
                <a:spcPct val="150000"/>
              </a:lnSpc>
            </a:pPr>
            <a:endParaRPr lang="en-GB" sz="2000" dirty="0" smtClean="0">
              <a:solidFill>
                <a:srgbClr val="009BBB"/>
              </a:solidFill>
            </a:endParaRPr>
          </a:p>
          <a:p>
            <a:pPr>
              <a:lnSpc>
                <a:spcPct val="150000"/>
              </a:lnSpc>
            </a:pPr>
            <a:r>
              <a:rPr lang="en-GB" sz="2000" dirty="0" smtClean="0">
                <a:solidFill>
                  <a:srgbClr val="009BBB"/>
                </a:solidFill>
              </a:rPr>
              <a:t>Customer </a:t>
            </a:r>
            <a:r>
              <a:rPr lang="en-GB" sz="2000" dirty="0">
                <a:solidFill>
                  <a:srgbClr val="009BBB"/>
                </a:solidFill>
              </a:rPr>
              <a:t>activation/deactivation </a:t>
            </a:r>
          </a:p>
          <a:p>
            <a:pPr marL="882756" lvl="1" indent="-342900">
              <a:buFont typeface="Arial" panose="020B0604020202020204" pitchFamily="34" charset="0"/>
              <a:buChar char="•"/>
            </a:pPr>
            <a:r>
              <a:rPr lang="en-US" sz="1800" dirty="0" smtClean="0">
                <a:solidFill>
                  <a:srgbClr val="766C62"/>
                </a:solidFill>
              </a:rPr>
              <a:t>Testing 2 times a year </a:t>
            </a:r>
          </a:p>
          <a:p>
            <a:pPr marL="882756" lvl="1" indent="-342900">
              <a:buFont typeface="Arial" panose="020B0604020202020204" pitchFamily="34" charset="0"/>
              <a:buChar char="•"/>
            </a:pPr>
            <a:r>
              <a:rPr lang="en-US" sz="1800" dirty="0" smtClean="0">
                <a:solidFill>
                  <a:srgbClr val="766C62"/>
                </a:solidFill>
              </a:rPr>
              <a:t>On request</a:t>
            </a:r>
            <a:endParaRPr lang="en-US" sz="1800" dirty="0">
              <a:solidFill>
                <a:srgbClr val="766C62"/>
              </a:solidFill>
            </a:endParaRPr>
          </a:p>
        </p:txBody>
      </p:sp>
    </p:spTree>
    <p:extLst>
      <p:ext uri="{BB962C8B-B14F-4D97-AF65-F5344CB8AC3E}">
        <p14:creationId xmlns:p14="http://schemas.microsoft.com/office/powerpoint/2010/main" val="3413636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639502" y="5630763"/>
            <a:ext cx="5678487" cy="228600"/>
          </a:xfrm>
        </p:spPr>
        <p:txBody>
          <a:bodyPr/>
          <a:lstStyle/>
          <a:p>
            <a:r>
              <a:rPr lang="en-US" smtClean="0"/>
              <a:t>Introducing Alliance Lifeline – January 2018 </a:t>
            </a:r>
            <a:endParaRPr lang="en-GB" dirty="0"/>
          </a:p>
        </p:txBody>
      </p:sp>
      <p:sp>
        <p:nvSpPr>
          <p:cNvPr id="3" name="Titre 3"/>
          <p:cNvSpPr txBox="1">
            <a:spLocks/>
          </p:cNvSpPr>
          <p:nvPr/>
        </p:nvSpPr>
        <p:spPr>
          <a:xfrm>
            <a:off x="287338" y="301625"/>
            <a:ext cx="8605142" cy="463798"/>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US" dirty="0"/>
              <a:t>Pricing</a:t>
            </a:r>
            <a:endParaRPr lang="fr-FR" kern="0" dirty="0"/>
          </a:p>
        </p:txBody>
      </p:sp>
      <p:grpSp>
        <p:nvGrpSpPr>
          <p:cNvPr id="4" name="Group 7"/>
          <p:cNvGrpSpPr/>
          <p:nvPr/>
        </p:nvGrpSpPr>
        <p:grpSpPr>
          <a:xfrm>
            <a:off x="720155" y="1238275"/>
            <a:ext cx="3362089" cy="3362089"/>
            <a:chOff x="0" y="972894"/>
            <a:chExt cx="2614913" cy="2614913"/>
          </a:xfrm>
          <a:solidFill>
            <a:srgbClr val="009BBB"/>
          </a:solidFill>
        </p:grpSpPr>
        <p:sp>
          <p:nvSpPr>
            <p:cNvPr id="5" name="Oval 9"/>
            <p:cNvSpPr/>
            <p:nvPr/>
          </p:nvSpPr>
          <p:spPr>
            <a:xfrm>
              <a:off x="0" y="972894"/>
              <a:ext cx="2614913" cy="2614913"/>
            </a:xfrm>
            <a:prstGeom prst="ellipse">
              <a:avLst/>
            </a:prstGeom>
            <a:grpFill/>
            <a:ln w="28575">
              <a:noFill/>
            </a:ln>
          </p:spPr>
          <p:style>
            <a:lnRef idx="0">
              <a:scrgbClr r="0" g="0" b="0"/>
            </a:lnRef>
            <a:fillRef idx="3">
              <a:scrgbClr r="0" g="0" b="0"/>
            </a:fillRef>
            <a:effectRef idx="0">
              <a:schemeClr val="accent1">
                <a:alpha val="50000"/>
                <a:hueOff val="0"/>
                <a:satOff val="0"/>
                <a:lumOff val="0"/>
                <a:alphaOff val="0"/>
              </a:schemeClr>
            </a:effectRef>
            <a:fontRef idx="minor">
              <a:schemeClr val="tx1"/>
            </a:fontRef>
          </p:style>
        </p:sp>
        <p:sp>
          <p:nvSpPr>
            <p:cNvPr id="6" name="Oval 4"/>
            <p:cNvSpPr/>
            <p:nvPr/>
          </p:nvSpPr>
          <p:spPr>
            <a:xfrm>
              <a:off x="382945" y="1355839"/>
              <a:ext cx="1849023" cy="1849023"/>
            </a:xfrm>
            <a:prstGeom prst="rect">
              <a:avLst/>
            </a:prstGeom>
            <a:grpFill/>
            <a:ln w="28575">
              <a:noFill/>
            </a:ln>
          </p:spPr>
          <p:style>
            <a:lnRef idx="0">
              <a:scrgbClr r="0" g="0" b="0"/>
            </a:lnRef>
            <a:fillRef idx="0">
              <a:scrgbClr r="0" g="0" b="0"/>
            </a:fillRef>
            <a:effectRef idx="0">
              <a:scrgbClr r="0" g="0" b="0"/>
            </a:effectRef>
            <a:fontRef idx="minor">
              <a:schemeClr val="tx1"/>
            </a:fontRef>
          </p:style>
          <p:txBody>
            <a:bodyPr spcFirstLastPara="0" vert="horz" wrap="none" lIns="143907" tIns="22860" rIns="143907" bIns="22860" numCol="1" spcCol="1270" anchor="ctr" anchorCtr="0">
              <a:noAutofit/>
            </a:bodyPr>
            <a:lstStyle/>
            <a:p>
              <a:pPr algn="ctr" defTabSz="800100">
                <a:lnSpc>
                  <a:spcPct val="90000"/>
                </a:lnSpc>
                <a:spcAft>
                  <a:spcPct val="35000"/>
                </a:spcAft>
              </a:pPr>
              <a:r>
                <a:rPr lang="en-GB" sz="2000" b="1" dirty="0" smtClean="0">
                  <a:solidFill>
                    <a:schemeClr val="bg1"/>
                  </a:solidFill>
                </a:rPr>
                <a:t>One-time</a:t>
              </a:r>
            </a:p>
            <a:p>
              <a:pPr algn="ctr" defTabSz="800100">
                <a:lnSpc>
                  <a:spcPct val="90000"/>
                </a:lnSpc>
                <a:spcAft>
                  <a:spcPct val="35000"/>
                </a:spcAft>
              </a:pPr>
              <a:r>
                <a:rPr lang="en-GB" sz="2000" b="1" dirty="0" smtClean="0">
                  <a:solidFill>
                    <a:schemeClr val="bg1"/>
                  </a:solidFill>
                </a:rPr>
                <a:t>setup </a:t>
              </a:r>
              <a:r>
                <a:rPr lang="en-GB" sz="2000" b="1" dirty="0">
                  <a:solidFill>
                    <a:schemeClr val="bg1"/>
                  </a:solidFill>
                </a:rPr>
                <a:t>fee</a:t>
              </a:r>
            </a:p>
          </p:txBody>
        </p:sp>
      </p:grpSp>
      <p:grpSp>
        <p:nvGrpSpPr>
          <p:cNvPr id="7" name="Group 11"/>
          <p:cNvGrpSpPr/>
          <p:nvPr/>
        </p:nvGrpSpPr>
        <p:grpSpPr>
          <a:xfrm>
            <a:off x="3478746" y="1238275"/>
            <a:ext cx="3362089" cy="3362089"/>
            <a:chOff x="2094921" y="972894"/>
            <a:chExt cx="2614913" cy="2614913"/>
          </a:xfrm>
          <a:solidFill>
            <a:srgbClr val="7030A0"/>
          </a:solidFill>
        </p:grpSpPr>
        <p:sp>
          <p:nvSpPr>
            <p:cNvPr id="8" name="Oval 12"/>
            <p:cNvSpPr/>
            <p:nvPr/>
          </p:nvSpPr>
          <p:spPr>
            <a:xfrm>
              <a:off x="2094921" y="972894"/>
              <a:ext cx="2614913" cy="2614913"/>
            </a:xfrm>
            <a:prstGeom prst="ellipse">
              <a:avLst/>
            </a:prstGeom>
            <a:solidFill>
              <a:srgbClr val="766C62"/>
            </a:solidFill>
            <a:ln w="28575">
              <a:noFill/>
            </a:ln>
          </p:spPr>
          <p:style>
            <a:lnRef idx="0">
              <a:scrgbClr r="0" g="0" b="0"/>
            </a:lnRef>
            <a:fillRef idx="3">
              <a:scrgbClr r="0" g="0" b="0"/>
            </a:fillRef>
            <a:effectRef idx="0">
              <a:schemeClr val="accent1">
                <a:alpha val="50000"/>
                <a:hueOff val="0"/>
                <a:satOff val="0"/>
                <a:lumOff val="0"/>
                <a:alphaOff val="0"/>
              </a:schemeClr>
            </a:effectRef>
            <a:fontRef idx="minor">
              <a:schemeClr val="tx1"/>
            </a:fontRef>
          </p:style>
        </p:sp>
        <p:sp>
          <p:nvSpPr>
            <p:cNvPr id="9" name="Oval 6"/>
            <p:cNvSpPr/>
            <p:nvPr/>
          </p:nvSpPr>
          <p:spPr>
            <a:xfrm>
              <a:off x="2477866" y="1364081"/>
              <a:ext cx="1849023" cy="1849023"/>
            </a:xfrm>
            <a:prstGeom prst="rect">
              <a:avLst/>
            </a:prstGeom>
            <a:solidFill>
              <a:srgbClr val="766C62"/>
            </a:solidFill>
            <a:ln w="28575">
              <a:noFill/>
            </a:ln>
          </p:spPr>
          <p:style>
            <a:lnRef idx="0">
              <a:scrgbClr r="0" g="0" b="0"/>
            </a:lnRef>
            <a:fillRef idx="0">
              <a:scrgbClr r="0" g="0" b="0"/>
            </a:fillRef>
            <a:effectRef idx="0">
              <a:scrgbClr r="0" g="0" b="0"/>
            </a:effectRef>
            <a:fontRef idx="minor">
              <a:schemeClr val="tx1"/>
            </a:fontRef>
          </p:style>
          <p:txBody>
            <a:bodyPr spcFirstLastPara="0" vert="horz" wrap="none" lIns="143907" tIns="22860" rIns="143907" bIns="22860" numCol="1" spcCol="1270" anchor="ctr" anchorCtr="0">
              <a:noAutofit/>
            </a:bodyPr>
            <a:lstStyle/>
            <a:p>
              <a:pPr lvl="0" algn="ctr" defTabSz="800100">
                <a:lnSpc>
                  <a:spcPct val="90000"/>
                </a:lnSpc>
                <a:spcAft>
                  <a:spcPct val="35000"/>
                </a:spcAft>
              </a:pPr>
              <a:r>
                <a:rPr lang="en-US" sz="2000" b="1" dirty="0" smtClean="0">
                  <a:solidFill>
                    <a:schemeClr val="bg1"/>
                  </a:solidFill>
                </a:rPr>
                <a:t>Yearly</a:t>
              </a:r>
              <a:br>
                <a:rPr lang="en-US" sz="2000" b="1" dirty="0" smtClean="0">
                  <a:solidFill>
                    <a:schemeClr val="bg1"/>
                  </a:solidFill>
                </a:rPr>
              </a:br>
              <a:r>
                <a:rPr lang="en-US" sz="2000" b="1" dirty="0" smtClean="0">
                  <a:solidFill>
                    <a:schemeClr val="bg1"/>
                  </a:solidFill>
                </a:rPr>
                <a:t>subscription</a:t>
              </a:r>
            </a:p>
            <a:p>
              <a:pPr lvl="0" algn="ctr" defTabSz="800100">
                <a:lnSpc>
                  <a:spcPct val="90000"/>
                </a:lnSpc>
                <a:spcAft>
                  <a:spcPct val="35000"/>
                </a:spcAft>
              </a:pPr>
              <a:r>
                <a:rPr lang="en-US" sz="2000" b="1" dirty="0" smtClean="0">
                  <a:solidFill>
                    <a:schemeClr val="bg1"/>
                  </a:solidFill>
                </a:rPr>
                <a:t> </a:t>
              </a:r>
            </a:p>
            <a:p>
              <a:pPr lvl="0" algn="ctr" defTabSz="800100">
                <a:lnSpc>
                  <a:spcPct val="90000"/>
                </a:lnSpc>
                <a:spcAft>
                  <a:spcPct val="35000"/>
                </a:spcAft>
              </a:pPr>
              <a:r>
                <a:rPr lang="en-US" sz="1800" dirty="0" smtClean="0">
                  <a:solidFill>
                    <a:schemeClr val="bg1"/>
                  </a:solidFill>
                </a:rPr>
                <a:t>includes 2 free </a:t>
              </a:r>
            </a:p>
            <a:p>
              <a:pPr lvl="0" algn="ctr" defTabSz="800100">
                <a:lnSpc>
                  <a:spcPct val="90000"/>
                </a:lnSpc>
                <a:spcAft>
                  <a:spcPct val="35000"/>
                </a:spcAft>
              </a:pPr>
              <a:r>
                <a:rPr lang="en-US" sz="1800" dirty="0" smtClean="0">
                  <a:solidFill>
                    <a:schemeClr val="bg1"/>
                  </a:solidFill>
                </a:rPr>
                <a:t>activations per year</a:t>
              </a:r>
            </a:p>
            <a:p>
              <a:pPr lvl="0" algn="ctr" defTabSz="800100">
                <a:lnSpc>
                  <a:spcPct val="90000"/>
                </a:lnSpc>
                <a:spcAft>
                  <a:spcPct val="35000"/>
                </a:spcAft>
              </a:pPr>
              <a:endParaRPr lang="en-US" sz="2000" b="1" dirty="0">
                <a:solidFill>
                  <a:schemeClr val="bg1"/>
                </a:solidFill>
              </a:endParaRPr>
            </a:p>
          </p:txBody>
        </p:sp>
      </p:grpSp>
      <p:grpSp>
        <p:nvGrpSpPr>
          <p:cNvPr id="10" name="Group 14"/>
          <p:cNvGrpSpPr/>
          <p:nvPr/>
        </p:nvGrpSpPr>
        <p:grpSpPr>
          <a:xfrm>
            <a:off x="6431074" y="1238275"/>
            <a:ext cx="3362089" cy="3362089"/>
            <a:chOff x="4186852" y="972894"/>
            <a:chExt cx="2614913" cy="2614913"/>
          </a:xfrm>
          <a:solidFill>
            <a:srgbClr val="FFC000"/>
          </a:solidFill>
        </p:grpSpPr>
        <p:sp>
          <p:nvSpPr>
            <p:cNvPr id="11" name="Oval 15"/>
            <p:cNvSpPr/>
            <p:nvPr/>
          </p:nvSpPr>
          <p:spPr>
            <a:xfrm>
              <a:off x="4186852" y="972894"/>
              <a:ext cx="2614913" cy="2614913"/>
            </a:xfrm>
            <a:prstGeom prst="ellipse">
              <a:avLst/>
            </a:prstGeom>
            <a:grpFill/>
            <a:ln w="28575">
              <a:noFill/>
            </a:ln>
          </p:spPr>
          <p:style>
            <a:lnRef idx="0">
              <a:scrgbClr r="0" g="0" b="0"/>
            </a:lnRef>
            <a:fillRef idx="3">
              <a:scrgbClr r="0" g="0" b="0"/>
            </a:fillRef>
            <a:effectRef idx="0">
              <a:schemeClr val="accent1">
                <a:alpha val="50000"/>
                <a:hueOff val="0"/>
                <a:satOff val="0"/>
                <a:lumOff val="0"/>
                <a:alphaOff val="0"/>
              </a:schemeClr>
            </a:effectRef>
            <a:fontRef idx="minor">
              <a:schemeClr val="tx1"/>
            </a:fontRef>
          </p:style>
        </p:sp>
        <p:sp>
          <p:nvSpPr>
            <p:cNvPr id="12" name="Oval 8"/>
            <p:cNvSpPr/>
            <p:nvPr/>
          </p:nvSpPr>
          <p:spPr>
            <a:xfrm>
              <a:off x="4569797" y="1355839"/>
              <a:ext cx="1849023" cy="1849023"/>
            </a:xfrm>
            <a:prstGeom prst="rect">
              <a:avLst/>
            </a:prstGeom>
            <a:grpFill/>
            <a:ln w="28575">
              <a:noFill/>
            </a:ln>
          </p:spPr>
          <p:style>
            <a:lnRef idx="0">
              <a:scrgbClr r="0" g="0" b="0"/>
            </a:lnRef>
            <a:fillRef idx="0">
              <a:scrgbClr r="0" g="0" b="0"/>
            </a:fillRef>
            <a:effectRef idx="0">
              <a:scrgbClr r="0" g="0" b="0"/>
            </a:effectRef>
            <a:fontRef idx="minor">
              <a:schemeClr val="tx1"/>
            </a:fontRef>
          </p:style>
          <p:txBody>
            <a:bodyPr spcFirstLastPara="0" vert="horz" wrap="none" lIns="143907" tIns="22860" rIns="143907" bIns="22860" numCol="1" spcCol="1270" anchor="ctr" anchorCtr="0">
              <a:noAutofit/>
            </a:bodyPr>
            <a:lstStyle/>
            <a:p>
              <a:pPr lvl="0" algn="ctr" defTabSz="800100">
                <a:lnSpc>
                  <a:spcPct val="90000"/>
                </a:lnSpc>
                <a:spcAft>
                  <a:spcPct val="35000"/>
                </a:spcAft>
              </a:pPr>
              <a:r>
                <a:rPr lang="en-GB" sz="2000" b="1" dirty="0" smtClean="0">
                  <a:solidFill>
                    <a:schemeClr val="bg1"/>
                  </a:solidFill>
                </a:rPr>
                <a:t>Traffic</a:t>
              </a:r>
              <a:r>
                <a:rPr lang="en-GB" sz="2000" dirty="0" smtClean="0">
                  <a:solidFill>
                    <a:schemeClr val="bg1"/>
                  </a:solidFill>
                </a:rPr>
                <a:t/>
              </a:r>
              <a:br>
                <a:rPr lang="en-GB" sz="2000" dirty="0" smtClean="0">
                  <a:solidFill>
                    <a:schemeClr val="bg1"/>
                  </a:solidFill>
                </a:rPr>
              </a:br>
              <a:r>
                <a:rPr lang="en-GB" sz="2000" dirty="0" smtClean="0">
                  <a:solidFill>
                    <a:schemeClr val="bg1"/>
                  </a:solidFill>
                </a:rPr>
                <a:t>charged </a:t>
              </a:r>
              <a:r>
                <a:rPr lang="en-GB" sz="2000" dirty="0">
                  <a:solidFill>
                    <a:schemeClr val="bg1"/>
                  </a:solidFill>
                </a:rPr>
                <a:t>as per </a:t>
              </a:r>
              <a:r>
                <a:rPr lang="en-GB" sz="2000" dirty="0" smtClean="0">
                  <a:solidFill>
                    <a:schemeClr val="bg1"/>
                  </a:solidFill>
                </a:rPr>
                <a:t/>
              </a:r>
              <a:br>
                <a:rPr lang="en-GB" sz="2000" dirty="0" smtClean="0">
                  <a:solidFill>
                    <a:schemeClr val="bg1"/>
                  </a:solidFill>
                </a:rPr>
              </a:br>
              <a:r>
                <a:rPr lang="en-GB" sz="2000" dirty="0" smtClean="0">
                  <a:solidFill>
                    <a:schemeClr val="bg1"/>
                  </a:solidFill>
                </a:rPr>
                <a:t>standard </a:t>
              </a:r>
              <a:r>
                <a:rPr lang="en-GB" sz="2000" dirty="0">
                  <a:solidFill>
                    <a:schemeClr val="bg1"/>
                  </a:solidFill>
                </a:rPr>
                <a:t>SWIFT </a:t>
              </a:r>
              <a:r>
                <a:rPr lang="en-GB" sz="2000" dirty="0" smtClean="0">
                  <a:solidFill>
                    <a:schemeClr val="bg1"/>
                  </a:solidFill>
                </a:rPr>
                <a:t/>
              </a:r>
              <a:br>
                <a:rPr lang="en-GB" sz="2000" dirty="0" smtClean="0">
                  <a:solidFill>
                    <a:schemeClr val="bg1"/>
                  </a:solidFill>
                </a:rPr>
              </a:br>
              <a:r>
                <a:rPr lang="en-GB" sz="2000" dirty="0" smtClean="0">
                  <a:solidFill>
                    <a:schemeClr val="bg1"/>
                  </a:solidFill>
                </a:rPr>
                <a:t>prices</a:t>
              </a:r>
              <a:endParaRPr lang="en-GB" sz="2000" dirty="0">
                <a:solidFill>
                  <a:schemeClr val="bg1"/>
                </a:solidFill>
              </a:endParaRPr>
            </a:p>
          </p:txBody>
        </p:sp>
      </p:grpSp>
    </p:spTree>
    <p:extLst>
      <p:ext uri="{BB962C8B-B14F-4D97-AF65-F5344CB8AC3E}">
        <p14:creationId xmlns:p14="http://schemas.microsoft.com/office/powerpoint/2010/main" val="846771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Introducing Alliance Lifeline – January 2018 </a:t>
            </a:r>
            <a:endParaRPr lang="en-GB" dirty="0"/>
          </a:p>
        </p:txBody>
      </p:sp>
      <p:sp>
        <p:nvSpPr>
          <p:cNvPr id="4" name="Text Placeholder 3"/>
          <p:cNvSpPr>
            <a:spLocks noGrp="1"/>
          </p:cNvSpPr>
          <p:nvPr>
            <p:ph type="body" sz="quarter" idx="12"/>
          </p:nvPr>
        </p:nvSpPr>
        <p:spPr>
          <a:xfrm>
            <a:off x="288503" y="878235"/>
            <a:ext cx="9288636" cy="4104928"/>
          </a:xfrm>
        </p:spPr>
        <p:txBody>
          <a:bodyPr/>
          <a:lstStyle/>
          <a:p>
            <a:pPr marL="0" indent="0">
              <a:buNone/>
            </a:pPr>
            <a:endParaRPr lang="en-US" dirty="0" smtClean="0"/>
          </a:p>
          <a:p>
            <a:pPr>
              <a:buFont typeface="Arial" panose="020B0604020202020204" pitchFamily="34" charset="0"/>
              <a:buChar char="•"/>
            </a:pPr>
            <a:r>
              <a:rPr lang="en-US" sz="1800" b="0" dirty="0"/>
              <a:t>Cost-effective ‘</a:t>
            </a:r>
            <a:r>
              <a:rPr lang="en-US" sz="1800" dirty="0"/>
              <a:t>cold standby</a:t>
            </a:r>
            <a:r>
              <a:rPr lang="en-US" sz="1800" b="0" dirty="0"/>
              <a:t>’ </a:t>
            </a:r>
            <a:r>
              <a:rPr lang="en-US" sz="1800" dirty="0"/>
              <a:t>connection</a:t>
            </a:r>
            <a:r>
              <a:rPr lang="en-US" sz="1800" b="0" dirty="0"/>
              <a:t> to SWIFT (based on Alliance Lite2) </a:t>
            </a:r>
          </a:p>
          <a:p>
            <a:pPr>
              <a:buFont typeface="Arial" panose="020B0604020202020204" pitchFamily="34" charset="0"/>
              <a:buChar char="•"/>
            </a:pPr>
            <a:r>
              <a:rPr lang="en-US" sz="1800" dirty="0"/>
              <a:t>Global 24/7/365 connection</a:t>
            </a:r>
            <a:r>
              <a:rPr lang="en-US" sz="1800" b="0" dirty="0"/>
              <a:t> - </a:t>
            </a:r>
            <a:r>
              <a:rPr lang="en-US" sz="1800" dirty="0"/>
              <a:t>activation</a:t>
            </a:r>
            <a:r>
              <a:rPr lang="en-US" sz="1800" b="0" dirty="0"/>
              <a:t> on request </a:t>
            </a:r>
          </a:p>
          <a:p>
            <a:pPr>
              <a:buFont typeface="Arial" panose="020B0604020202020204" pitchFamily="34" charset="0"/>
              <a:buChar char="•"/>
            </a:pPr>
            <a:r>
              <a:rPr lang="en-US" sz="1800" b="0" dirty="0"/>
              <a:t>Easy-to-use </a:t>
            </a:r>
            <a:r>
              <a:rPr lang="en-US" sz="1800" dirty="0"/>
              <a:t>browser</a:t>
            </a:r>
            <a:r>
              <a:rPr lang="en-US" sz="1800" b="0" dirty="0"/>
              <a:t>-based screens</a:t>
            </a:r>
          </a:p>
          <a:p>
            <a:pPr>
              <a:buFont typeface="Arial" panose="020B0604020202020204" pitchFamily="34" charset="0"/>
              <a:buChar char="•"/>
            </a:pPr>
            <a:r>
              <a:rPr lang="en-US" sz="1800" b="0" dirty="0"/>
              <a:t>Light footprint</a:t>
            </a:r>
          </a:p>
          <a:p>
            <a:pPr>
              <a:buFont typeface="Arial" panose="020B0604020202020204" pitchFamily="34" charset="0"/>
              <a:buChar char="•"/>
            </a:pPr>
            <a:r>
              <a:rPr lang="en-US" sz="1800" b="0" dirty="0"/>
              <a:t>Uses internet from </a:t>
            </a:r>
            <a:r>
              <a:rPr lang="en-US" sz="1800" dirty="0"/>
              <a:t>any location </a:t>
            </a:r>
            <a:r>
              <a:rPr lang="en-US" sz="1800" b="0" dirty="0"/>
              <a:t>- option to connect over </a:t>
            </a:r>
            <a:r>
              <a:rPr lang="en-US" sz="1800" dirty="0"/>
              <a:t>SWIFT VPN</a:t>
            </a:r>
          </a:p>
          <a:p>
            <a:pPr>
              <a:buFont typeface="Arial" panose="020B0604020202020204" pitchFamily="34" charset="0"/>
              <a:buChar char="•"/>
            </a:pPr>
            <a:r>
              <a:rPr lang="en-US" sz="1800" dirty="0"/>
              <a:t>Basic message reconciliation </a:t>
            </a:r>
          </a:p>
          <a:p>
            <a:pPr lvl="2">
              <a:buFont typeface="Arial" panose="020B0604020202020204" pitchFamily="34" charset="0"/>
              <a:buChar char="─"/>
            </a:pPr>
            <a:r>
              <a:rPr lang="en-US" sz="1400" b="0" dirty="0"/>
              <a:t>Copy of messages exchanged over Lifeline during outage, </a:t>
            </a:r>
          </a:p>
          <a:p>
            <a:pPr lvl="2">
              <a:buFont typeface="Arial" panose="020B0604020202020204" pitchFamily="34" charset="0"/>
              <a:buChar char="─"/>
            </a:pPr>
            <a:r>
              <a:rPr lang="en-US" sz="1400" b="0" dirty="0"/>
              <a:t>Report of last sent messages before outage available upon request</a:t>
            </a:r>
          </a:p>
          <a:p>
            <a:pPr>
              <a:buFont typeface="Arial" panose="020B0604020202020204" pitchFamily="34" charset="0"/>
              <a:buChar char="•"/>
            </a:pPr>
            <a:r>
              <a:rPr lang="en-US" sz="1800" b="0" dirty="0"/>
              <a:t>All SWIFT message types and </a:t>
            </a:r>
            <a:r>
              <a:rPr lang="en-US" sz="1800" b="0" dirty="0" smtClean="0"/>
              <a:t>standards, up to 5 LTs, user-defined delivery subsets</a:t>
            </a:r>
            <a:endParaRPr lang="en-US" sz="1800" b="0" dirty="0"/>
          </a:p>
          <a:p>
            <a:pPr>
              <a:buFont typeface="Arial" panose="020B0604020202020204" pitchFamily="34" charset="0"/>
              <a:buChar char="•"/>
            </a:pPr>
            <a:r>
              <a:rPr lang="en-US" sz="1800" b="0" dirty="0"/>
              <a:t>Manual and automated operations</a:t>
            </a:r>
          </a:p>
          <a:p>
            <a:pPr>
              <a:buFont typeface="Arial" panose="020B0604020202020204" pitchFamily="34" charset="0"/>
              <a:buChar char="•"/>
            </a:pPr>
            <a:r>
              <a:rPr lang="en-US" sz="1800" b="0" dirty="0"/>
              <a:t>SWIFT’s comprehensive operational service and support </a:t>
            </a:r>
          </a:p>
          <a:p>
            <a:endParaRPr lang="en-GB" sz="2000" dirty="0"/>
          </a:p>
        </p:txBody>
      </p:sp>
      <p:sp>
        <p:nvSpPr>
          <p:cNvPr id="5" name="Title 3"/>
          <p:cNvSpPr txBox="1">
            <a:spLocks/>
          </p:cNvSpPr>
          <p:nvPr/>
        </p:nvSpPr>
        <p:spPr>
          <a:xfrm>
            <a:off x="242887" y="333380"/>
            <a:ext cx="8649592" cy="432643"/>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US" kern="0" dirty="0" smtClean="0"/>
              <a:t>Alliance Lifeline – Key features</a:t>
            </a:r>
            <a:endParaRPr lang="en-GB" kern="0" dirty="0"/>
          </a:p>
        </p:txBody>
      </p:sp>
    </p:spTree>
    <p:extLst>
      <p:ext uri="{BB962C8B-B14F-4D97-AF65-F5344CB8AC3E}">
        <p14:creationId xmlns:p14="http://schemas.microsoft.com/office/powerpoint/2010/main" val="1344667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320553" y="3291861"/>
            <a:ext cx="1620181" cy="1643103"/>
          </a:xfrm>
          <a:prstGeom prst="rect">
            <a:avLst/>
          </a:prstGeom>
          <a:solidFill>
            <a:schemeClr val="bg1">
              <a:lumMod val="95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Footer Placeholder 1"/>
          <p:cNvSpPr>
            <a:spLocks noGrp="1"/>
          </p:cNvSpPr>
          <p:nvPr>
            <p:ph type="ftr" sz="quarter" idx="10"/>
          </p:nvPr>
        </p:nvSpPr>
        <p:spPr>
          <a:xfrm>
            <a:off x="658292" y="5648295"/>
            <a:ext cx="5678487" cy="228600"/>
          </a:xfrm>
        </p:spPr>
        <p:txBody>
          <a:bodyPr/>
          <a:lstStyle/>
          <a:p>
            <a:r>
              <a:rPr lang="en-US" sz="800" dirty="0" smtClean="0">
                <a:solidFill>
                  <a:schemeClr val="tx2"/>
                </a:solidFill>
              </a:rPr>
              <a:t>Introducing Alliance Lifeline – January 2018 </a:t>
            </a:r>
            <a:endParaRPr lang="en-GB" sz="800" dirty="0">
              <a:solidFill>
                <a:schemeClr val="tx2"/>
              </a:solidFill>
            </a:endParaRPr>
          </a:p>
        </p:txBody>
      </p:sp>
      <p:sp>
        <p:nvSpPr>
          <p:cNvPr id="5" name="Rectangle 4"/>
          <p:cNvSpPr/>
          <p:nvPr/>
        </p:nvSpPr>
        <p:spPr bwMode="auto">
          <a:xfrm>
            <a:off x="1008187" y="3291862"/>
            <a:ext cx="5688632" cy="1966082"/>
          </a:xfrm>
          <a:prstGeom prst="rect">
            <a:avLst/>
          </a:prstGeom>
          <a:solidFill>
            <a:schemeClr val="bg1">
              <a:lumMod val="95000"/>
            </a:schemeClr>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srgbClr val="000000"/>
              </a:solidFill>
              <a:effectLst/>
              <a:uLnTx/>
              <a:uFillTx/>
            </a:endParaRPr>
          </a:p>
        </p:txBody>
      </p:sp>
      <p:sp>
        <p:nvSpPr>
          <p:cNvPr id="6" name="Rounded Rectangle 5"/>
          <p:cNvSpPr/>
          <p:nvPr/>
        </p:nvSpPr>
        <p:spPr bwMode="auto">
          <a:xfrm>
            <a:off x="1224211" y="3750026"/>
            <a:ext cx="1119108" cy="969858"/>
          </a:xfrm>
          <a:prstGeom prst="roundRect">
            <a:avLst>
              <a:gd name="adj" fmla="val 11449"/>
            </a:avLst>
          </a:prstGeom>
          <a:solidFill>
            <a:srgbClr val="FFFFFF">
              <a:lumMod val="95000"/>
            </a:srgbClr>
          </a:solidFill>
          <a:ln w="28575" cap="flat" cmpd="sng" algn="ctr">
            <a:solidFill>
              <a:schemeClr val="tx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grpSp>
        <p:nvGrpSpPr>
          <p:cNvPr id="7" name="Group 149"/>
          <p:cNvGrpSpPr/>
          <p:nvPr/>
        </p:nvGrpSpPr>
        <p:grpSpPr>
          <a:xfrm>
            <a:off x="1565346" y="3880624"/>
            <a:ext cx="547695" cy="718850"/>
            <a:chOff x="2965428" y="4524390"/>
            <a:chExt cx="658801" cy="825484"/>
          </a:xfrm>
          <a:solidFill>
            <a:srgbClr val="FFFFFF">
              <a:lumMod val="95000"/>
            </a:srgbClr>
          </a:solidFill>
        </p:grpSpPr>
        <p:pic>
          <p:nvPicPr>
            <p:cNvPr id="8" name="Picture 7"/>
            <p:cNvPicPr>
              <a:picLocks noChangeAspect="1" noChangeArrowheads="1"/>
            </p:cNvPicPr>
            <p:nvPr/>
          </p:nvPicPr>
          <p:blipFill>
            <a:blip r:embed="rId2" cstate="print"/>
            <a:srcRect/>
            <a:stretch>
              <a:fillRect/>
            </a:stretch>
          </p:blipFill>
          <p:spPr bwMode="auto">
            <a:xfrm>
              <a:off x="2965428" y="4524390"/>
              <a:ext cx="514451" cy="740160"/>
            </a:xfrm>
            <a:prstGeom prst="rect">
              <a:avLst/>
            </a:prstGeom>
            <a:grpFill/>
            <a:ln w="9525">
              <a:noFill/>
              <a:miter lim="800000"/>
              <a:headEnd/>
              <a:tailEnd/>
            </a:ln>
          </p:spPr>
        </p:pic>
        <p:pic>
          <p:nvPicPr>
            <p:cNvPr id="9" name="Picture 21"/>
            <p:cNvPicPr>
              <a:picLocks noChangeAspect="1" noChangeArrowheads="1"/>
            </p:cNvPicPr>
            <p:nvPr/>
          </p:nvPicPr>
          <p:blipFill>
            <a:blip r:embed="rId3" cstate="print"/>
            <a:srcRect/>
            <a:stretch>
              <a:fillRect/>
            </a:stretch>
          </p:blipFill>
          <p:spPr bwMode="auto">
            <a:xfrm>
              <a:off x="3290128" y="5035572"/>
              <a:ext cx="334101" cy="314302"/>
            </a:xfrm>
            <a:prstGeom prst="rect">
              <a:avLst/>
            </a:prstGeom>
            <a:grpFill/>
            <a:ln w="9525">
              <a:noFill/>
              <a:miter lim="800000"/>
              <a:headEnd/>
              <a:tailEnd/>
            </a:ln>
          </p:spPr>
        </p:pic>
      </p:grpSp>
      <p:sp>
        <p:nvSpPr>
          <p:cNvPr id="10" name="TextBox 9"/>
          <p:cNvSpPr txBox="1"/>
          <p:nvPr/>
        </p:nvSpPr>
        <p:spPr>
          <a:xfrm>
            <a:off x="1249869" y="4816977"/>
            <a:ext cx="128987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sz="1100" b="0" i="0" u="none" strike="noStrike" kern="0" cap="none" spc="0" normalizeH="0" baseline="0" noProof="0" dirty="0" smtClean="0">
                <a:ln>
                  <a:noFill/>
                </a:ln>
                <a:solidFill>
                  <a:schemeClr val="tx2"/>
                </a:solidFill>
                <a:effectLst/>
                <a:uLnTx/>
                <a:uFillTx/>
              </a:rPr>
              <a:t>Back-office Applications</a:t>
            </a:r>
            <a:endParaRPr kumimoji="0" lang="en-GB" sz="1100" b="0" i="0" u="none" strike="noStrike" kern="0" cap="none" spc="0" normalizeH="0" baseline="0" noProof="0" dirty="0" smtClean="0">
              <a:ln>
                <a:noFill/>
              </a:ln>
              <a:solidFill>
                <a:schemeClr val="tx2"/>
              </a:solidFill>
              <a:effectLst/>
              <a:uLnTx/>
              <a:uFillTx/>
            </a:endParaRPr>
          </a:p>
        </p:txBody>
      </p:sp>
      <p:sp>
        <p:nvSpPr>
          <p:cNvPr id="13" name="Line 38"/>
          <p:cNvSpPr>
            <a:spLocks noChangeShapeType="1"/>
          </p:cNvSpPr>
          <p:nvPr/>
        </p:nvSpPr>
        <p:spPr bwMode="auto">
          <a:xfrm flipH="1" flipV="1">
            <a:off x="2343314" y="4174008"/>
            <a:ext cx="2302530" cy="0"/>
          </a:xfrm>
          <a:prstGeom prst="line">
            <a:avLst/>
          </a:prstGeom>
          <a:solidFill>
            <a:srgbClr val="FFFFFF">
              <a:lumMod val="95000"/>
            </a:srgbClr>
          </a:solidFill>
          <a:ln w="12700">
            <a:solidFill>
              <a:srgbClr val="000000">
                <a:lumMod val="50000"/>
                <a:lumOff val="50000"/>
              </a:srgbClr>
            </a:solidFill>
            <a:round/>
            <a:headEnd type="none" w="lg" len="lg"/>
            <a:tailEnd type="none" w="lg" len="lg"/>
          </a:ln>
        </p:spPr>
        <p:txBody>
          <a:bodyPr rot="10800000" vert="eaVert"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17" name="Rectangle 16"/>
          <p:cNvSpPr/>
          <p:nvPr/>
        </p:nvSpPr>
        <p:spPr bwMode="auto">
          <a:xfrm>
            <a:off x="3032476" y="3708273"/>
            <a:ext cx="532374" cy="338174"/>
          </a:xfrm>
          <a:prstGeom prst="rect">
            <a:avLst/>
          </a:prstGeom>
          <a:noFill/>
          <a:ln w="76200" cap="flat" cmpd="sng" algn="ctr">
            <a:solidFill>
              <a:srgbClr val="009B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grpSp>
        <p:nvGrpSpPr>
          <p:cNvPr id="31" name="Group 80"/>
          <p:cNvGrpSpPr>
            <a:grpSpLocks/>
          </p:cNvGrpSpPr>
          <p:nvPr/>
        </p:nvGrpSpPr>
        <p:grpSpPr bwMode="auto">
          <a:xfrm>
            <a:off x="8513563" y="3291861"/>
            <a:ext cx="2071688" cy="1482725"/>
            <a:chOff x="4285058" y="2959962"/>
            <a:chExt cx="2071688" cy="1482725"/>
          </a:xfrm>
        </p:grpSpPr>
        <p:sp>
          <p:nvSpPr>
            <p:cNvPr id="32" name="Cloud 31"/>
            <p:cNvSpPr/>
            <p:nvPr/>
          </p:nvSpPr>
          <p:spPr bwMode="auto">
            <a:xfrm>
              <a:off x="4285058" y="2959962"/>
              <a:ext cx="1854200" cy="1482725"/>
            </a:xfrm>
            <a:prstGeom prst="cloud">
              <a:avLst/>
            </a:prstGeom>
            <a:solidFill>
              <a:srgbClr val="F0FBFF"/>
            </a:solidFill>
            <a:ln w="9525" cap="flat" cmpd="sng" algn="ctr">
              <a:solidFill>
                <a:srgbClr val="1D9BBA"/>
              </a:solidFill>
              <a:prstDash val="solid"/>
              <a:round/>
              <a:headEnd type="none" w="med" len="med"/>
              <a:tailEnd type="none" w="med" len="med"/>
            </a:ln>
            <a:effectLst/>
          </p:spPr>
          <p:txBody>
            <a:bodyPr/>
            <a:lstStyle/>
            <a:p>
              <a:pPr eaLnBrk="0" hangingPunct="0">
                <a:defRPr/>
              </a:pPr>
              <a:endParaRPr lang="en-US" sz="1200">
                <a:latin typeface="Arial" charset="0"/>
                <a:cs typeface="+mn-cs"/>
              </a:endParaRPr>
            </a:p>
          </p:txBody>
        </p:sp>
        <p:sp>
          <p:nvSpPr>
            <p:cNvPr id="33" name="TextBox 32"/>
            <p:cNvSpPr txBox="1"/>
            <p:nvPr/>
          </p:nvSpPr>
          <p:spPr bwMode="auto">
            <a:xfrm>
              <a:off x="4397771" y="3591787"/>
              <a:ext cx="1089025" cy="254000"/>
            </a:xfrm>
            <a:prstGeom prst="rect">
              <a:avLst/>
            </a:prstGeom>
            <a:noFill/>
          </p:spPr>
          <p:txBody>
            <a:bodyPr wrap="none">
              <a:spAutoFit/>
            </a:bodyPr>
            <a:lstStyle/>
            <a:p>
              <a:pPr eaLnBrk="0" hangingPunct="0">
                <a:defRPr/>
              </a:pPr>
              <a:r>
                <a:rPr lang="en-GB" sz="1050" b="1" dirty="0">
                  <a:solidFill>
                    <a:srgbClr val="0096B4"/>
                  </a:solidFill>
                  <a:latin typeface="Arial" charset="0"/>
                  <a:cs typeface="+mn-cs"/>
                </a:rPr>
                <a:t>Alliance Lite 2</a:t>
              </a:r>
            </a:p>
          </p:txBody>
        </p:sp>
        <p:grpSp>
          <p:nvGrpSpPr>
            <p:cNvPr id="34" name="Group 75"/>
            <p:cNvGrpSpPr>
              <a:grpSpLocks/>
            </p:cNvGrpSpPr>
            <p:nvPr/>
          </p:nvGrpSpPr>
          <p:grpSpPr bwMode="auto">
            <a:xfrm>
              <a:off x="5489971" y="3290162"/>
              <a:ext cx="866775" cy="866775"/>
              <a:chOff x="5458451" y="3226719"/>
              <a:chExt cx="866965" cy="866963"/>
            </a:xfrm>
          </p:grpSpPr>
          <p:sp>
            <p:nvSpPr>
              <p:cNvPr id="35" name="Oval 34"/>
              <p:cNvSpPr/>
              <p:nvPr/>
            </p:nvSpPr>
            <p:spPr bwMode="auto">
              <a:xfrm>
                <a:off x="5458451" y="3226719"/>
                <a:ext cx="866965" cy="866963"/>
              </a:xfrm>
              <a:prstGeom prst="ellipse">
                <a:avLst/>
              </a:prstGeom>
              <a:solidFill>
                <a:srgbClr val="FFFFFF"/>
              </a:solidFill>
              <a:ln w="38100" cap="flat" cmpd="sng" algn="ctr">
                <a:solidFill>
                  <a:srgbClr val="1D9BBA"/>
                </a:solidFill>
                <a:prstDash val="solid"/>
                <a:round/>
                <a:headEnd type="none" w="med" len="med"/>
                <a:tailEnd type="none" w="med" len="med"/>
              </a:ln>
              <a:effectLst>
                <a:glow rad="228600">
                  <a:srgbClr val="FFF9BF">
                    <a:alpha val="17000"/>
                  </a:srgbClr>
                </a:glow>
              </a:effectLst>
            </p:spPr>
            <p:txBody>
              <a:bodyPr/>
              <a:lstStyle/>
              <a:p>
                <a:pPr eaLnBrk="0" hangingPunct="0">
                  <a:defRPr/>
                </a:pPr>
                <a:endParaRPr lang="en-US" sz="1200">
                  <a:latin typeface="Arial" charset="0"/>
                  <a:cs typeface="+mn-cs"/>
                </a:endParaRPr>
              </a:p>
            </p:txBody>
          </p:sp>
          <p:pic>
            <p:nvPicPr>
              <p:cNvPr id="36" name="Picture 58" descr="SWIFT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9462" y="3350848"/>
                <a:ext cx="6445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0" name="Line 38"/>
          <p:cNvSpPr>
            <a:spLocks noChangeShapeType="1"/>
          </p:cNvSpPr>
          <p:nvPr/>
        </p:nvSpPr>
        <p:spPr bwMode="auto">
          <a:xfrm flipH="1">
            <a:off x="5579345" y="4172351"/>
            <a:ext cx="3006225" cy="0"/>
          </a:xfrm>
          <a:prstGeom prst="line">
            <a:avLst/>
          </a:prstGeom>
          <a:solidFill>
            <a:srgbClr val="FFFFFF">
              <a:lumMod val="95000"/>
            </a:srgbClr>
          </a:solidFill>
          <a:ln w="12700">
            <a:solidFill>
              <a:srgbClr val="000000">
                <a:lumMod val="50000"/>
                <a:lumOff val="50000"/>
              </a:srgb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pic>
        <p:nvPicPr>
          <p:cNvPr id="41" name="Picture 40"/>
          <p:cNvPicPr>
            <a:picLocks noChangeAspect="1" noChangeArrowheads="1"/>
          </p:cNvPicPr>
          <p:nvPr/>
        </p:nvPicPr>
        <p:blipFill>
          <a:blip r:embed="rId5" cstate="print"/>
          <a:srcRect/>
          <a:stretch>
            <a:fillRect/>
          </a:stretch>
        </p:blipFill>
        <p:spPr bwMode="auto">
          <a:xfrm>
            <a:off x="7272883" y="3673959"/>
            <a:ext cx="623507" cy="338174"/>
          </a:xfrm>
          <a:prstGeom prst="rect">
            <a:avLst/>
          </a:prstGeom>
          <a:solidFill>
            <a:srgbClr val="CC0099"/>
          </a:solidFill>
          <a:ln w="9525">
            <a:noFill/>
            <a:miter lim="800000"/>
            <a:headEnd/>
            <a:tailEnd/>
          </a:ln>
        </p:spPr>
      </p:pic>
      <p:sp>
        <p:nvSpPr>
          <p:cNvPr id="42" name="Rectangle 41"/>
          <p:cNvSpPr/>
          <p:nvPr/>
        </p:nvSpPr>
        <p:spPr bwMode="auto">
          <a:xfrm>
            <a:off x="7470568" y="3694574"/>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28" name="Rectangle 27"/>
          <p:cNvSpPr/>
          <p:nvPr/>
        </p:nvSpPr>
        <p:spPr bwMode="auto">
          <a:xfrm>
            <a:off x="7272883" y="3664980"/>
            <a:ext cx="623507" cy="324398"/>
          </a:xfrm>
          <a:prstGeom prst="rect">
            <a:avLst/>
          </a:prstGeom>
          <a:noFill/>
          <a:ln w="76200" cap="flat" cmpd="sng" algn="ctr">
            <a:solidFill>
              <a:srgbClr val="A0CFD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50" name="Rectangle 49"/>
          <p:cNvSpPr/>
          <p:nvPr/>
        </p:nvSpPr>
        <p:spPr bwMode="auto">
          <a:xfrm>
            <a:off x="2579332" y="4326703"/>
            <a:ext cx="517316" cy="295099"/>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File</a:t>
            </a:r>
          </a:p>
        </p:txBody>
      </p:sp>
      <p:sp>
        <p:nvSpPr>
          <p:cNvPr id="51" name="Rectangle 50"/>
          <p:cNvSpPr/>
          <p:nvPr/>
        </p:nvSpPr>
        <p:spPr bwMode="auto">
          <a:xfrm>
            <a:off x="3139277" y="4326702"/>
            <a:ext cx="497768" cy="295099"/>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MQ</a:t>
            </a:r>
          </a:p>
        </p:txBody>
      </p:sp>
      <p:sp>
        <p:nvSpPr>
          <p:cNvPr id="52" name="Rectangle 51"/>
          <p:cNvSpPr/>
          <p:nvPr/>
        </p:nvSpPr>
        <p:spPr bwMode="auto">
          <a:xfrm>
            <a:off x="2580454" y="4642501"/>
            <a:ext cx="1678354" cy="267333"/>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Web Services</a:t>
            </a:r>
          </a:p>
        </p:txBody>
      </p:sp>
      <p:sp>
        <p:nvSpPr>
          <p:cNvPr id="53" name="Rectangle 52"/>
          <p:cNvSpPr/>
          <p:nvPr/>
        </p:nvSpPr>
        <p:spPr bwMode="auto">
          <a:xfrm>
            <a:off x="3687646" y="4318710"/>
            <a:ext cx="571162" cy="303092"/>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JDBC</a:t>
            </a:r>
          </a:p>
        </p:txBody>
      </p:sp>
      <p:pic>
        <p:nvPicPr>
          <p:cNvPr id="39" name="Picture 38"/>
          <p:cNvPicPr>
            <a:picLocks noChangeAspect="1" noChangeArrowheads="1"/>
          </p:cNvPicPr>
          <p:nvPr/>
        </p:nvPicPr>
        <p:blipFill>
          <a:blip r:embed="rId5" cstate="print"/>
          <a:srcRect/>
          <a:stretch>
            <a:fillRect/>
          </a:stretch>
        </p:blipFill>
        <p:spPr bwMode="auto">
          <a:xfrm>
            <a:off x="3024411" y="3711537"/>
            <a:ext cx="532374" cy="338174"/>
          </a:xfrm>
          <a:prstGeom prst="rect">
            <a:avLst/>
          </a:prstGeom>
          <a:solidFill>
            <a:srgbClr val="CC0099"/>
          </a:solidFill>
          <a:ln w="9525">
            <a:noFill/>
            <a:miter lim="800000"/>
            <a:headEnd/>
            <a:tailEnd/>
          </a:ln>
        </p:spPr>
      </p:pic>
      <p:sp>
        <p:nvSpPr>
          <p:cNvPr id="43" name="Rectangle 42"/>
          <p:cNvSpPr/>
          <p:nvPr/>
        </p:nvSpPr>
        <p:spPr bwMode="auto">
          <a:xfrm>
            <a:off x="3208866" y="3733895"/>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nvGrpSpPr>
          <p:cNvPr id="45" name="Group 185"/>
          <p:cNvGrpSpPr>
            <a:grpSpLocks/>
          </p:cNvGrpSpPr>
          <p:nvPr/>
        </p:nvGrpSpPr>
        <p:grpSpPr bwMode="auto">
          <a:xfrm>
            <a:off x="5850375" y="3968326"/>
            <a:ext cx="736600" cy="523875"/>
            <a:chOff x="4195" y="3203"/>
            <a:chExt cx="464" cy="330"/>
          </a:xfrm>
        </p:grpSpPr>
        <p:sp>
          <p:nvSpPr>
            <p:cNvPr id="46" name="Rectangle 183"/>
            <p:cNvSpPr>
              <a:spLocks noChangeArrowheads="1"/>
            </p:cNvSpPr>
            <p:nvPr/>
          </p:nvSpPr>
          <p:spPr bwMode="auto">
            <a:xfrm>
              <a:off x="4195" y="3203"/>
              <a:ext cx="419" cy="258"/>
            </a:xfrm>
            <a:prstGeom prst="rect">
              <a:avLst/>
            </a:prstGeom>
            <a:solidFill>
              <a:schemeClr val="bg1"/>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lnSpc>
                  <a:spcPct val="90000"/>
                </a:lnSpc>
              </a:pPr>
              <a:r>
                <a:rPr lang="en-GB" altLang="en-US" sz="1200" dirty="0"/>
                <a:t>VPN</a:t>
              </a:r>
            </a:p>
            <a:p>
              <a:pPr algn="ctr">
                <a:lnSpc>
                  <a:spcPct val="90000"/>
                </a:lnSpc>
              </a:pPr>
              <a:r>
                <a:rPr lang="en-GB" altLang="en-US" sz="1200" dirty="0" smtClean="0"/>
                <a:t>Box</a:t>
              </a:r>
              <a:endParaRPr lang="en-GB" altLang="en-US" sz="1200" dirty="0"/>
            </a:p>
          </p:txBody>
        </p:sp>
        <p:pic>
          <p:nvPicPr>
            <p:cNvPr id="47" name="Picture 18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3" y="3339"/>
              <a:ext cx="146" cy="194"/>
            </a:xfrm>
            <a:prstGeom prst="rect">
              <a:avLst/>
            </a:prstGeom>
            <a:noFill/>
            <a:extLst>
              <a:ext uri="{909E8E84-426E-40DD-AFC4-6F175D3DCCD1}">
                <a14:hiddenFill xmlns:a14="http://schemas.microsoft.com/office/drawing/2010/main">
                  <a:solidFill>
                    <a:srgbClr val="FFFFFF"/>
                  </a:solidFill>
                </a14:hiddenFill>
              </a:ext>
            </a:extLst>
          </p:spPr>
        </p:pic>
      </p:grpSp>
      <p:sp>
        <p:nvSpPr>
          <p:cNvPr id="48" name="Rectangle 47"/>
          <p:cNvSpPr/>
          <p:nvPr/>
        </p:nvSpPr>
        <p:spPr bwMode="auto">
          <a:xfrm>
            <a:off x="4320553" y="907677"/>
            <a:ext cx="1620181" cy="1643103"/>
          </a:xfrm>
          <a:prstGeom prst="rect">
            <a:avLst/>
          </a:prstGeom>
          <a:solidFill>
            <a:schemeClr val="bg1">
              <a:lumMod val="95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9" name="Rectangle 48"/>
          <p:cNvSpPr/>
          <p:nvPr/>
        </p:nvSpPr>
        <p:spPr bwMode="auto">
          <a:xfrm>
            <a:off x="1008187" y="734219"/>
            <a:ext cx="5688632" cy="2139540"/>
          </a:xfrm>
          <a:prstGeom prst="rect">
            <a:avLst/>
          </a:prstGeom>
          <a:solidFill>
            <a:srgbClr val="FFFFFF"/>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srgbClr val="000000"/>
              </a:solidFill>
              <a:effectLst/>
              <a:uLnTx/>
              <a:uFillTx/>
            </a:endParaRPr>
          </a:p>
        </p:txBody>
      </p:sp>
      <p:sp>
        <p:nvSpPr>
          <p:cNvPr id="54" name="Rounded Rectangle 53"/>
          <p:cNvSpPr/>
          <p:nvPr/>
        </p:nvSpPr>
        <p:spPr bwMode="auto">
          <a:xfrm>
            <a:off x="1224211" y="1365842"/>
            <a:ext cx="1119108" cy="969858"/>
          </a:xfrm>
          <a:prstGeom prst="roundRect">
            <a:avLst>
              <a:gd name="adj" fmla="val 11449"/>
            </a:avLst>
          </a:prstGeom>
          <a:solidFill>
            <a:srgbClr val="FFFFFF">
              <a:lumMod val="95000"/>
            </a:srgbClr>
          </a:solidFill>
          <a:ln w="28575" cap="flat" cmpd="sng" algn="ctr">
            <a:solidFill>
              <a:schemeClr val="tx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grpSp>
        <p:nvGrpSpPr>
          <p:cNvPr id="55" name="Group 149"/>
          <p:cNvGrpSpPr/>
          <p:nvPr/>
        </p:nvGrpSpPr>
        <p:grpSpPr>
          <a:xfrm>
            <a:off x="1565346" y="1496440"/>
            <a:ext cx="547695" cy="718850"/>
            <a:chOff x="2965428" y="4524390"/>
            <a:chExt cx="658801" cy="825484"/>
          </a:xfrm>
          <a:solidFill>
            <a:srgbClr val="FFFFFF">
              <a:lumMod val="95000"/>
            </a:srgbClr>
          </a:solidFill>
        </p:grpSpPr>
        <p:pic>
          <p:nvPicPr>
            <p:cNvPr id="56" name="Picture 55"/>
            <p:cNvPicPr>
              <a:picLocks noChangeAspect="1" noChangeArrowheads="1"/>
            </p:cNvPicPr>
            <p:nvPr/>
          </p:nvPicPr>
          <p:blipFill>
            <a:blip r:embed="rId2" cstate="print"/>
            <a:srcRect/>
            <a:stretch>
              <a:fillRect/>
            </a:stretch>
          </p:blipFill>
          <p:spPr bwMode="auto">
            <a:xfrm>
              <a:off x="2965428" y="4524390"/>
              <a:ext cx="514451" cy="740160"/>
            </a:xfrm>
            <a:prstGeom prst="rect">
              <a:avLst/>
            </a:prstGeom>
            <a:grpFill/>
            <a:ln w="9525">
              <a:noFill/>
              <a:miter lim="800000"/>
              <a:headEnd/>
              <a:tailEnd/>
            </a:ln>
          </p:spPr>
        </p:pic>
        <p:pic>
          <p:nvPicPr>
            <p:cNvPr id="57" name="Picture 21"/>
            <p:cNvPicPr>
              <a:picLocks noChangeAspect="1" noChangeArrowheads="1"/>
            </p:cNvPicPr>
            <p:nvPr/>
          </p:nvPicPr>
          <p:blipFill>
            <a:blip r:embed="rId3" cstate="print"/>
            <a:srcRect/>
            <a:stretch>
              <a:fillRect/>
            </a:stretch>
          </p:blipFill>
          <p:spPr bwMode="auto">
            <a:xfrm>
              <a:off x="3290128" y="5035572"/>
              <a:ext cx="334101" cy="314302"/>
            </a:xfrm>
            <a:prstGeom prst="rect">
              <a:avLst/>
            </a:prstGeom>
            <a:grpFill/>
            <a:ln w="9525">
              <a:noFill/>
              <a:miter lim="800000"/>
              <a:headEnd/>
              <a:tailEnd/>
            </a:ln>
          </p:spPr>
        </p:pic>
      </p:grpSp>
      <p:sp>
        <p:nvSpPr>
          <p:cNvPr id="58" name="TextBox 57"/>
          <p:cNvSpPr txBox="1"/>
          <p:nvPr/>
        </p:nvSpPr>
        <p:spPr>
          <a:xfrm>
            <a:off x="1249869" y="2432793"/>
            <a:ext cx="128987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sz="1100" b="0" i="0" u="none" strike="noStrike" kern="0" cap="none" spc="0" normalizeH="0" baseline="0" noProof="0" dirty="0" smtClean="0">
                <a:ln>
                  <a:noFill/>
                </a:ln>
                <a:solidFill>
                  <a:schemeClr val="tx2"/>
                </a:solidFill>
                <a:effectLst/>
                <a:uLnTx/>
                <a:uFillTx/>
              </a:rPr>
              <a:t>Back-office Applications</a:t>
            </a:r>
            <a:endParaRPr kumimoji="0" lang="en-GB" sz="1100" b="0" i="0" u="none" strike="noStrike" kern="0" cap="none" spc="0" normalizeH="0" baseline="0" noProof="0" dirty="0" smtClean="0">
              <a:ln>
                <a:noFill/>
              </a:ln>
              <a:solidFill>
                <a:schemeClr val="tx2"/>
              </a:solidFill>
              <a:effectLst/>
              <a:uLnTx/>
              <a:uFillTx/>
            </a:endParaRPr>
          </a:p>
        </p:txBody>
      </p:sp>
      <p:sp>
        <p:nvSpPr>
          <p:cNvPr id="59" name="Line 38"/>
          <p:cNvSpPr>
            <a:spLocks noChangeShapeType="1"/>
          </p:cNvSpPr>
          <p:nvPr/>
        </p:nvSpPr>
        <p:spPr bwMode="auto">
          <a:xfrm flipH="1" flipV="1">
            <a:off x="2343314" y="1789824"/>
            <a:ext cx="2193264" cy="0"/>
          </a:xfrm>
          <a:prstGeom prst="line">
            <a:avLst/>
          </a:prstGeom>
          <a:solidFill>
            <a:srgbClr val="FFFFFF">
              <a:lumMod val="95000"/>
            </a:srgbClr>
          </a:solidFill>
          <a:ln w="12700">
            <a:solidFill>
              <a:srgbClr val="000000">
                <a:lumMod val="50000"/>
                <a:lumOff val="50000"/>
              </a:srgbClr>
            </a:solidFill>
            <a:round/>
            <a:headEnd type="none" w="lg" len="lg"/>
            <a:tailEnd type="none" w="lg" len="lg"/>
          </a:ln>
        </p:spPr>
        <p:txBody>
          <a:bodyPr rot="10800000" vert="eaVert"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60" name="Rectangle 59"/>
          <p:cNvSpPr/>
          <p:nvPr/>
        </p:nvSpPr>
        <p:spPr bwMode="auto">
          <a:xfrm>
            <a:off x="3032476" y="1324089"/>
            <a:ext cx="532374" cy="338174"/>
          </a:xfrm>
          <a:prstGeom prst="rect">
            <a:avLst/>
          </a:prstGeom>
          <a:noFill/>
          <a:ln w="76200" cap="flat" cmpd="sng" algn="ctr">
            <a:solidFill>
              <a:srgbClr val="009B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61" name="Shape 60"/>
          <p:cNvSpPr/>
          <p:nvPr/>
        </p:nvSpPr>
        <p:spPr>
          <a:xfrm>
            <a:off x="4320555" y="1150555"/>
            <a:ext cx="1346685" cy="1239848"/>
          </a:xfrm>
          <a:prstGeom prst="gear6">
            <a:avLst/>
          </a:prstGeom>
          <a:noFill/>
          <a:ln w="25400" cap="flat" cmpd="sng" algn="ctr">
            <a:solidFill>
              <a:srgbClr val="7F7F7F"/>
            </a:solidFill>
            <a:prstDash val="soli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rgbClr val="7F7F7F"/>
                </a:solidFill>
                <a:effectLst/>
                <a:uLnTx/>
                <a:uFillTx/>
                <a:latin typeface="Arial"/>
                <a:ea typeface="+mn-ea"/>
                <a:cs typeface="+mn-cs"/>
              </a:rPr>
              <a:t> </a:t>
            </a:r>
          </a:p>
        </p:txBody>
      </p:sp>
      <p:sp>
        <p:nvSpPr>
          <p:cNvPr id="62" name="TextBox 61"/>
          <p:cNvSpPr txBox="1"/>
          <p:nvPr/>
        </p:nvSpPr>
        <p:spPr>
          <a:xfrm>
            <a:off x="4501343" y="1445588"/>
            <a:ext cx="1043348" cy="584775"/>
          </a:xfrm>
          <a:prstGeom prst="rect">
            <a:avLst/>
          </a:prstGeom>
          <a:noFill/>
        </p:spPr>
        <p:txBody>
          <a:bodyPr wrap="square" rtlCol="0">
            <a:spAutoFit/>
          </a:bodyPr>
          <a:lstStyle/>
          <a:p>
            <a:pPr algn="ctr"/>
            <a:r>
              <a:rPr lang="en-GB" sz="1600" dirty="0" smtClean="0">
                <a:solidFill>
                  <a:srgbClr val="7F7F7F"/>
                </a:solidFill>
              </a:rPr>
              <a:t>Auto</a:t>
            </a:r>
          </a:p>
          <a:p>
            <a:pPr algn="ctr"/>
            <a:r>
              <a:rPr lang="en-GB" sz="1600" dirty="0" smtClean="0">
                <a:solidFill>
                  <a:srgbClr val="7F7F7F"/>
                </a:solidFill>
              </a:rPr>
              <a:t>Client</a:t>
            </a:r>
          </a:p>
        </p:txBody>
      </p:sp>
      <p:grpSp>
        <p:nvGrpSpPr>
          <p:cNvPr id="63" name="Group 80"/>
          <p:cNvGrpSpPr>
            <a:grpSpLocks/>
          </p:cNvGrpSpPr>
          <p:nvPr/>
        </p:nvGrpSpPr>
        <p:grpSpPr bwMode="auto">
          <a:xfrm>
            <a:off x="8513563" y="907677"/>
            <a:ext cx="2071688" cy="1482725"/>
            <a:chOff x="4285058" y="2959962"/>
            <a:chExt cx="2071688" cy="1482725"/>
          </a:xfrm>
        </p:grpSpPr>
        <p:sp>
          <p:nvSpPr>
            <p:cNvPr id="64" name="Cloud 63"/>
            <p:cNvSpPr/>
            <p:nvPr/>
          </p:nvSpPr>
          <p:spPr bwMode="auto">
            <a:xfrm>
              <a:off x="4285058" y="2959962"/>
              <a:ext cx="1854200" cy="1482725"/>
            </a:xfrm>
            <a:prstGeom prst="cloud">
              <a:avLst/>
            </a:prstGeom>
            <a:solidFill>
              <a:srgbClr val="F0FBFF"/>
            </a:solidFill>
            <a:ln w="9525" cap="flat" cmpd="sng" algn="ctr">
              <a:solidFill>
                <a:srgbClr val="1D9BBA"/>
              </a:solidFill>
              <a:prstDash val="solid"/>
              <a:round/>
              <a:headEnd type="none" w="med" len="med"/>
              <a:tailEnd type="none" w="med" len="med"/>
            </a:ln>
            <a:effectLst/>
          </p:spPr>
          <p:txBody>
            <a:bodyPr/>
            <a:lstStyle/>
            <a:p>
              <a:pPr eaLnBrk="0" hangingPunct="0">
                <a:defRPr/>
              </a:pPr>
              <a:endParaRPr lang="en-US" sz="1200">
                <a:latin typeface="Arial" charset="0"/>
                <a:cs typeface="+mn-cs"/>
              </a:endParaRPr>
            </a:p>
          </p:txBody>
        </p:sp>
        <p:sp>
          <p:nvSpPr>
            <p:cNvPr id="65" name="TextBox 64"/>
            <p:cNvSpPr txBox="1"/>
            <p:nvPr/>
          </p:nvSpPr>
          <p:spPr bwMode="auto">
            <a:xfrm>
              <a:off x="4397771" y="3591787"/>
              <a:ext cx="1089025" cy="254000"/>
            </a:xfrm>
            <a:prstGeom prst="rect">
              <a:avLst/>
            </a:prstGeom>
            <a:noFill/>
          </p:spPr>
          <p:txBody>
            <a:bodyPr wrap="none">
              <a:spAutoFit/>
            </a:bodyPr>
            <a:lstStyle/>
            <a:p>
              <a:pPr eaLnBrk="0" hangingPunct="0">
                <a:defRPr/>
              </a:pPr>
              <a:r>
                <a:rPr lang="en-GB" sz="1050" b="1" dirty="0">
                  <a:solidFill>
                    <a:srgbClr val="0096B4"/>
                  </a:solidFill>
                  <a:latin typeface="Arial" charset="0"/>
                  <a:cs typeface="+mn-cs"/>
                </a:rPr>
                <a:t>Alliance Lite 2</a:t>
              </a:r>
            </a:p>
          </p:txBody>
        </p:sp>
        <p:grpSp>
          <p:nvGrpSpPr>
            <p:cNvPr id="66" name="Group 75"/>
            <p:cNvGrpSpPr>
              <a:grpSpLocks/>
            </p:cNvGrpSpPr>
            <p:nvPr/>
          </p:nvGrpSpPr>
          <p:grpSpPr bwMode="auto">
            <a:xfrm>
              <a:off x="5489971" y="3290162"/>
              <a:ext cx="866775" cy="866775"/>
              <a:chOff x="5458451" y="3226719"/>
              <a:chExt cx="866965" cy="866963"/>
            </a:xfrm>
          </p:grpSpPr>
          <p:sp>
            <p:nvSpPr>
              <p:cNvPr id="67" name="Oval 66"/>
              <p:cNvSpPr/>
              <p:nvPr/>
            </p:nvSpPr>
            <p:spPr bwMode="auto">
              <a:xfrm>
                <a:off x="5458451" y="3226719"/>
                <a:ext cx="866965" cy="866963"/>
              </a:xfrm>
              <a:prstGeom prst="ellipse">
                <a:avLst/>
              </a:prstGeom>
              <a:solidFill>
                <a:srgbClr val="FFFFFF"/>
              </a:solidFill>
              <a:ln w="38100" cap="flat" cmpd="sng" algn="ctr">
                <a:solidFill>
                  <a:srgbClr val="1D9BBA"/>
                </a:solidFill>
                <a:prstDash val="solid"/>
                <a:round/>
                <a:headEnd type="none" w="med" len="med"/>
                <a:tailEnd type="none" w="med" len="med"/>
              </a:ln>
              <a:effectLst>
                <a:glow rad="228600">
                  <a:srgbClr val="FFF9BF">
                    <a:alpha val="17000"/>
                  </a:srgbClr>
                </a:glow>
              </a:effectLst>
            </p:spPr>
            <p:txBody>
              <a:bodyPr/>
              <a:lstStyle/>
              <a:p>
                <a:pPr eaLnBrk="0" hangingPunct="0">
                  <a:defRPr/>
                </a:pPr>
                <a:endParaRPr lang="en-US" sz="1200">
                  <a:latin typeface="Arial" charset="0"/>
                  <a:cs typeface="+mn-cs"/>
                </a:endParaRPr>
              </a:p>
            </p:txBody>
          </p:sp>
          <p:pic>
            <p:nvPicPr>
              <p:cNvPr id="68" name="Picture 58" descr="SWIFT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9462" y="3350848"/>
                <a:ext cx="6445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69" name="Line 38"/>
          <p:cNvSpPr>
            <a:spLocks noChangeShapeType="1"/>
          </p:cNvSpPr>
          <p:nvPr/>
        </p:nvSpPr>
        <p:spPr bwMode="auto">
          <a:xfrm flipH="1">
            <a:off x="5472683" y="1788167"/>
            <a:ext cx="3112888" cy="0"/>
          </a:xfrm>
          <a:prstGeom prst="line">
            <a:avLst/>
          </a:prstGeom>
          <a:solidFill>
            <a:srgbClr val="FFFFFF">
              <a:lumMod val="95000"/>
            </a:srgbClr>
          </a:solidFill>
          <a:ln w="12700">
            <a:solidFill>
              <a:srgbClr val="000000">
                <a:lumMod val="50000"/>
                <a:lumOff val="50000"/>
              </a:srgb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pic>
        <p:nvPicPr>
          <p:cNvPr id="70" name="Picture 69"/>
          <p:cNvPicPr>
            <a:picLocks noChangeAspect="1" noChangeArrowheads="1"/>
          </p:cNvPicPr>
          <p:nvPr/>
        </p:nvPicPr>
        <p:blipFill>
          <a:blip r:embed="rId5" cstate="print"/>
          <a:srcRect/>
          <a:stretch>
            <a:fillRect/>
          </a:stretch>
        </p:blipFill>
        <p:spPr bwMode="auto">
          <a:xfrm>
            <a:off x="7272883" y="1902205"/>
            <a:ext cx="623507" cy="338174"/>
          </a:xfrm>
          <a:prstGeom prst="rect">
            <a:avLst/>
          </a:prstGeom>
          <a:solidFill>
            <a:srgbClr val="CC0099"/>
          </a:solidFill>
          <a:ln w="9525">
            <a:noFill/>
            <a:miter lim="800000"/>
            <a:headEnd/>
            <a:tailEnd/>
          </a:ln>
        </p:spPr>
      </p:pic>
      <p:sp>
        <p:nvSpPr>
          <p:cNvPr id="71" name="Rectangle 70"/>
          <p:cNvSpPr/>
          <p:nvPr/>
        </p:nvSpPr>
        <p:spPr bwMode="auto">
          <a:xfrm>
            <a:off x="7470568" y="1922820"/>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72" name="Rectangle 71"/>
          <p:cNvSpPr/>
          <p:nvPr/>
        </p:nvSpPr>
        <p:spPr bwMode="auto">
          <a:xfrm>
            <a:off x="7272883" y="1886347"/>
            <a:ext cx="623507" cy="324398"/>
          </a:xfrm>
          <a:prstGeom prst="rect">
            <a:avLst/>
          </a:prstGeom>
          <a:noFill/>
          <a:ln w="76200" cap="flat" cmpd="sng" algn="ctr">
            <a:solidFill>
              <a:srgbClr val="A0CFD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73" name="Rectangle 72"/>
          <p:cNvSpPr/>
          <p:nvPr/>
        </p:nvSpPr>
        <p:spPr bwMode="auto">
          <a:xfrm>
            <a:off x="7630758" y="3132135"/>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74" name="Rectangle 73"/>
          <p:cNvSpPr/>
          <p:nvPr/>
        </p:nvSpPr>
        <p:spPr bwMode="auto">
          <a:xfrm>
            <a:off x="7711949" y="3038261"/>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75" name="Rectangle 74"/>
          <p:cNvSpPr/>
          <p:nvPr/>
        </p:nvSpPr>
        <p:spPr bwMode="auto">
          <a:xfrm>
            <a:off x="7753930" y="2970703"/>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76" name="Rectangle 75"/>
          <p:cNvSpPr/>
          <p:nvPr/>
        </p:nvSpPr>
        <p:spPr bwMode="auto">
          <a:xfrm>
            <a:off x="6998298" y="2678435"/>
            <a:ext cx="517316" cy="295099"/>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FIN</a:t>
            </a:r>
          </a:p>
        </p:txBody>
      </p:sp>
      <p:sp>
        <p:nvSpPr>
          <p:cNvPr id="77" name="Rectangle 76"/>
          <p:cNvSpPr/>
          <p:nvPr/>
        </p:nvSpPr>
        <p:spPr bwMode="auto">
          <a:xfrm>
            <a:off x="7548285" y="2681718"/>
            <a:ext cx="714933" cy="284748"/>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bg1"/>
                </a:solidFill>
                <a:effectLst/>
                <a:latin typeface="Arial" charset="0"/>
              </a:rPr>
              <a:t>InterAct</a:t>
            </a:r>
            <a:endParaRPr kumimoji="0" lang="en-GB" sz="1100" b="0" i="0" u="none" strike="noStrike" cap="none" normalizeH="0" baseline="0" dirty="0" smtClean="0">
              <a:ln>
                <a:noFill/>
              </a:ln>
              <a:solidFill>
                <a:schemeClr val="bg1"/>
              </a:solidFill>
              <a:effectLst/>
              <a:latin typeface="Arial" charset="0"/>
            </a:endParaRPr>
          </a:p>
        </p:txBody>
      </p:sp>
      <p:sp>
        <p:nvSpPr>
          <p:cNvPr id="79" name="Rectangle 78"/>
          <p:cNvSpPr/>
          <p:nvPr/>
        </p:nvSpPr>
        <p:spPr bwMode="auto">
          <a:xfrm>
            <a:off x="6998298" y="3004567"/>
            <a:ext cx="1264920" cy="267333"/>
          </a:xfrm>
          <a:prstGeom prst="rect">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bg1"/>
                </a:solidFill>
                <a:effectLst/>
                <a:latin typeface="Arial" charset="0"/>
              </a:rPr>
              <a:t>FileAct</a:t>
            </a:r>
            <a:endParaRPr kumimoji="0" lang="en-GB" sz="1100" b="0" i="0" u="none" strike="noStrike" cap="none" normalizeH="0" baseline="0" dirty="0" smtClean="0">
              <a:ln>
                <a:noFill/>
              </a:ln>
              <a:solidFill>
                <a:schemeClr val="bg1"/>
              </a:solidFill>
              <a:effectLst/>
              <a:latin typeface="Arial" charset="0"/>
            </a:endParaRPr>
          </a:p>
        </p:txBody>
      </p:sp>
      <p:sp>
        <p:nvSpPr>
          <p:cNvPr id="81" name="Rectangle 80"/>
          <p:cNvSpPr/>
          <p:nvPr/>
        </p:nvSpPr>
        <p:spPr bwMode="auto">
          <a:xfrm>
            <a:off x="3024411" y="1966347"/>
            <a:ext cx="517316" cy="295099"/>
          </a:xfrm>
          <a:prstGeom prst="rect">
            <a:avLst/>
          </a:prstGeom>
          <a:solidFill>
            <a:srgbClr val="7F7F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bg1"/>
                </a:solidFill>
                <a:effectLst/>
                <a:latin typeface="Arial" charset="0"/>
              </a:rPr>
              <a:t>File</a:t>
            </a:r>
          </a:p>
        </p:txBody>
      </p:sp>
      <p:pic>
        <p:nvPicPr>
          <p:cNvPr id="86" name="Picture 85"/>
          <p:cNvPicPr>
            <a:picLocks noChangeAspect="1" noChangeArrowheads="1"/>
          </p:cNvPicPr>
          <p:nvPr/>
        </p:nvPicPr>
        <p:blipFill>
          <a:blip r:embed="rId5" cstate="print"/>
          <a:srcRect/>
          <a:stretch>
            <a:fillRect/>
          </a:stretch>
        </p:blipFill>
        <p:spPr bwMode="auto">
          <a:xfrm>
            <a:off x="3024411" y="1327353"/>
            <a:ext cx="532374" cy="338174"/>
          </a:xfrm>
          <a:prstGeom prst="rect">
            <a:avLst/>
          </a:prstGeom>
          <a:solidFill>
            <a:srgbClr val="CC0099"/>
          </a:solidFill>
          <a:ln w="9525">
            <a:noFill/>
            <a:miter lim="800000"/>
            <a:headEnd/>
            <a:tailEnd/>
          </a:ln>
        </p:spPr>
      </p:pic>
      <p:sp>
        <p:nvSpPr>
          <p:cNvPr id="90" name="Rectangle 89"/>
          <p:cNvSpPr/>
          <p:nvPr/>
        </p:nvSpPr>
        <p:spPr bwMode="auto">
          <a:xfrm>
            <a:off x="3208866" y="1349711"/>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9" name="Rounded Rectangular Callout 18"/>
          <p:cNvSpPr/>
          <p:nvPr/>
        </p:nvSpPr>
        <p:spPr bwMode="auto">
          <a:xfrm>
            <a:off x="6974187" y="5082474"/>
            <a:ext cx="3035000" cy="751898"/>
          </a:xfrm>
          <a:prstGeom prst="wedgeRoundRectCallout">
            <a:avLst>
              <a:gd name="adj1" fmla="val -74056"/>
              <a:gd name="adj2" fmla="val -147557"/>
              <a:gd name="adj3" fmla="val 16667"/>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100" dirty="0" smtClean="0"/>
              <a:t>VPN Boxes mandatory</a:t>
            </a:r>
            <a:endParaRPr kumimoji="0" lang="en-GB" sz="1100" b="0" i="0" u="none" strike="noStrike" cap="none" normalizeH="0" baseline="0" dirty="0" smtClean="0">
              <a:ln>
                <a:noFill/>
              </a:ln>
              <a:solidFill>
                <a:schemeClr val="tx1"/>
              </a:solidFill>
              <a:effectLs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rPr>
              <a:t>Windows – Tokens and channel certificates</a:t>
            </a:r>
          </a:p>
          <a:p>
            <a:r>
              <a:rPr lang="en-GB" sz="1100" dirty="0" smtClean="0"/>
              <a:t>Linux – channel certificates only</a:t>
            </a:r>
            <a:endParaRPr lang="en-GB" sz="1100" dirty="0"/>
          </a:p>
        </p:txBody>
      </p:sp>
      <p:grpSp>
        <p:nvGrpSpPr>
          <p:cNvPr id="20" name="Group 19"/>
          <p:cNvGrpSpPr/>
          <p:nvPr/>
        </p:nvGrpSpPr>
        <p:grpSpPr>
          <a:xfrm>
            <a:off x="4464571" y="3543575"/>
            <a:ext cx="1328485" cy="1223092"/>
            <a:chOff x="4320555" y="3349683"/>
            <a:chExt cx="1583165" cy="1457567"/>
          </a:xfrm>
          <a:noFill/>
        </p:grpSpPr>
        <p:sp>
          <p:nvSpPr>
            <p:cNvPr id="22" name="Shape 21"/>
            <p:cNvSpPr/>
            <p:nvPr/>
          </p:nvSpPr>
          <p:spPr>
            <a:xfrm>
              <a:off x="4320555" y="3349683"/>
              <a:ext cx="1583165" cy="1457567"/>
            </a:xfrm>
            <a:prstGeom prst="gear6">
              <a:avLst/>
            </a:prstGeom>
            <a:grpFill/>
            <a:ln w="25400" cap="flat" cmpd="sng" algn="ctr">
              <a:solidFill>
                <a:srgbClr val="009BBB"/>
              </a:solidFill>
              <a:prstDash val="soli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rgbClr val="009BBB"/>
                  </a:solidFill>
                  <a:effectLst/>
                  <a:uLnTx/>
                  <a:uFillTx/>
                  <a:latin typeface="Arial"/>
                  <a:ea typeface="+mn-ea"/>
                  <a:cs typeface="+mn-cs"/>
                </a:rPr>
                <a:t> </a:t>
              </a:r>
            </a:p>
          </p:txBody>
        </p:sp>
        <p:sp>
          <p:nvSpPr>
            <p:cNvPr id="29" name="TextBox 28"/>
            <p:cNvSpPr txBox="1"/>
            <p:nvPr/>
          </p:nvSpPr>
          <p:spPr>
            <a:xfrm>
              <a:off x="4536579" y="3807563"/>
              <a:ext cx="1112461" cy="830997"/>
            </a:xfrm>
            <a:prstGeom prst="rect">
              <a:avLst/>
            </a:prstGeom>
            <a:grpFill/>
            <a:ln>
              <a:solidFill>
                <a:srgbClr val="009BBB"/>
              </a:solidFill>
            </a:ln>
          </p:spPr>
          <p:txBody>
            <a:bodyPr wrap="square" rtlCol="0">
              <a:spAutoFit/>
            </a:bodyPr>
            <a:lstStyle/>
            <a:p>
              <a:pPr algn="ctr"/>
              <a:r>
                <a:rPr lang="en-GB" sz="1600" dirty="0" smtClean="0">
                  <a:solidFill>
                    <a:srgbClr val="009BBB"/>
                  </a:solidFill>
                </a:rPr>
                <a:t>Direct Link</a:t>
              </a:r>
            </a:p>
            <a:p>
              <a:pPr algn="ctr"/>
              <a:endParaRPr lang="en-GB" sz="1600" b="1" dirty="0">
                <a:solidFill>
                  <a:srgbClr val="009BBB"/>
                </a:solidFill>
              </a:endParaRPr>
            </a:p>
          </p:txBody>
        </p:sp>
      </p:grpSp>
      <p:sp>
        <p:nvSpPr>
          <p:cNvPr id="101" name="TextBox 100"/>
          <p:cNvSpPr txBox="1"/>
          <p:nvPr/>
        </p:nvSpPr>
        <p:spPr>
          <a:xfrm>
            <a:off x="720155" y="158155"/>
            <a:ext cx="5832648" cy="369332"/>
          </a:xfrm>
          <a:prstGeom prst="rect">
            <a:avLst/>
          </a:prstGeom>
          <a:noFill/>
        </p:spPr>
        <p:txBody>
          <a:bodyPr wrap="square" rtlCol="0">
            <a:spAutoFit/>
          </a:bodyPr>
          <a:lstStyle>
            <a:defPPr>
              <a:defRPr lang="en-GB"/>
            </a:defPPr>
            <a:lvl1pPr>
              <a:defRPr sz="1800" b="1">
                <a:solidFill>
                  <a:schemeClr val="tx2"/>
                </a:solidFill>
              </a:defRPr>
            </a:lvl1pPr>
          </a:lstStyle>
          <a:p>
            <a:r>
              <a:rPr lang="en-GB" dirty="0" smtClean="0"/>
              <a:t>Light footprint - </a:t>
            </a:r>
            <a:r>
              <a:rPr lang="en-GB" dirty="0" err="1" smtClean="0"/>
              <a:t>AutoClient</a:t>
            </a:r>
            <a:r>
              <a:rPr lang="en-GB" dirty="0" smtClean="0"/>
              <a:t> or Direct Link</a:t>
            </a:r>
            <a:endParaRPr lang="en-GB" dirty="0"/>
          </a:p>
        </p:txBody>
      </p:sp>
    </p:spTree>
    <p:extLst>
      <p:ext uri="{BB962C8B-B14F-4D97-AF65-F5344CB8AC3E}">
        <p14:creationId xmlns:p14="http://schemas.microsoft.com/office/powerpoint/2010/main" val="3629783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smtClean="0"/>
              <a:t>Introducing Alliance Lifeline – January 2018 </a:t>
            </a:r>
            <a:endParaRPr lang="en-GB" dirty="0"/>
          </a:p>
        </p:txBody>
      </p:sp>
    </p:spTree>
    <p:extLst>
      <p:ext uri="{BB962C8B-B14F-4D97-AF65-F5344CB8AC3E}">
        <p14:creationId xmlns:p14="http://schemas.microsoft.com/office/powerpoint/2010/main" val="240313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2887" y="333379"/>
            <a:ext cx="8649592" cy="432643"/>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US" sz="2600" kern="0" dirty="0" smtClean="0"/>
              <a:t>Cloud trends</a:t>
            </a:r>
            <a:endParaRPr lang="en-GB" sz="2600" kern="0" dirty="0"/>
          </a:p>
        </p:txBody>
      </p:sp>
      <p:sp>
        <p:nvSpPr>
          <p:cNvPr id="9" name="Rectangle 8"/>
          <p:cNvSpPr/>
          <p:nvPr/>
        </p:nvSpPr>
        <p:spPr>
          <a:xfrm>
            <a:off x="3727902" y="4474728"/>
            <a:ext cx="6330498" cy="523220"/>
          </a:xfrm>
          <a:prstGeom prst="rect">
            <a:avLst/>
          </a:prstGeom>
        </p:spPr>
        <p:txBody>
          <a:bodyPr wrap="square">
            <a:spAutoFit/>
          </a:bodyPr>
          <a:lstStyle/>
          <a:p>
            <a:pPr algn="ctr"/>
            <a:r>
              <a:rPr lang="en-GB" b="1" dirty="0" smtClean="0">
                <a:solidFill>
                  <a:schemeClr val="tx1">
                    <a:lumMod val="65000"/>
                    <a:lumOff val="35000"/>
                  </a:schemeClr>
                </a:solidFill>
              </a:rPr>
              <a:t>Focus on core business</a:t>
            </a:r>
            <a:endParaRPr lang="en-GB" b="1" dirty="0">
              <a:solidFill>
                <a:schemeClr val="tx1">
                  <a:lumMod val="65000"/>
                  <a:lumOff val="35000"/>
                </a:schemeClr>
              </a:solidFill>
            </a:endParaRPr>
          </a:p>
        </p:txBody>
      </p:sp>
      <p:sp>
        <p:nvSpPr>
          <p:cNvPr id="2" name="TextBox 1"/>
          <p:cNvSpPr txBox="1"/>
          <p:nvPr/>
        </p:nvSpPr>
        <p:spPr>
          <a:xfrm>
            <a:off x="4300202" y="2540764"/>
            <a:ext cx="6474131" cy="1631216"/>
          </a:xfrm>
          <a:prstGeom prst="rect">
            <a:avLst/>
          </a:prstGeom>
          <a:noFill/>
        </p:spPr>
        <p:txBody>
          <a:bodyPr wrap="square" rtlCol="0">
            <a:spAutoFit/>
          </a:bodyPr>
          <a:lstStyle/>
          <a:p>
            <a:pPr marL="457200" indent="-457200">
              <a:buFont typeface="Wingdings" panose="05000000000000000000" pitchFamily="2" charset="2"/>
              <a:buChar char="ü"/>
            </a:pPr>
            <a:r>
              <a:rPr lang="en-GB" sz="2400" b="1" dirty="0" smtClean="0">
                <a:solidFill>
                  <a:srgbClr val="003478"/>
                </a:solidFill>
              </a:rPr>
              <a:t>Outsourcing of technical infrastructure</a:t>
            </a:r>
          </a:p>
          <a:p>
            <a:pPr marL="457200" indent="-457200">
              <a:buFont typeface="Wingdings" panose="05000000000000000000" pitchFamily="2" charset="2"/>
              <a:buChar char="ü"/>
            </a:pPr>
            <a:r>
              <a:rPr lang="en-GB" sz="2400" b="1" dirty="0" smtClean="0">
                <a:solidFill>
                  <a:srgbClr val="003478"/>
                </a:solidFill>
              </a:rPr>
              <a:t>Lower complexity</a:t>
            </a:r>
          </a:p>
          <a:p>
            <a:pPr marL="457200" indent="-457200">
              <a:buFont typeface="Wingdings" panose="05000000000000000000" pitchFamily="2" charset="2"/>
              <a:buChar char="ü"/>
            </a:pPr>
            <a:r>
              <a:rPr lang="en-GB" sz="2400" b="1" dirty="0" smtClean="0">
                <a:solidFill>
                  <a:srgbClr val="003478"/>
                </a:solidFill>
              </a:rPr>
              <a:t>Lower TCO</a:t>
            </a:r>
          </a:p>
          <a:p>
            <a:pPr marL="457200" indent="-457200">
              <a:buFont typeface="Wingdings" panose="05000000000000000000" pitchFamily="2" charset="2"/>
              <a:buChar char="ü"/>
            </a:pPr>
            <a:r>
              <a:rPr lang="en-GB" sz="2400" b="1" dirty="0" smtClean="0">
                <a:solidFill>
                  <a:srgbClr val="003478"/>
                </a:solidFill>
              </a:rPr>
              <a:t>Reduced implementation time</a:t>
            </a:r>
            <a:r>
              <a:rPr lang="en-GB" dirty="0" smtClean="0"/>
              <a:t> </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39" y="2056359"/>
            <a:ext cx="3903345" cy="3240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54380" y="982980"/>
            <a:ext cx="9178290" cy="646331"/>
          </a:xfrm>
          <a:prstGeom prst="rect">
            <a:avLst/>
          </a:prstGeom>
          <a:noFill/>
        </p:spPr>
        <p:txBody>
          <a:bodyPr wrap="square" rtlCol="0">
            <a:spAutoFit/>
          </a:bodyPr>
          <a:lstStyle/>
          <a:p>
            <a:pPr algn="ctr"/>
            <a:r>
              <a:rPr lang="en-GB" sz="1800" i="1" dirty="0" smtClean="0">
                <a:solidFill>
                  <a:schemeClr val="tx2"/>
                </a:solidFill>
              </a:rPr>
              <a:t>“Enterprises across all sectors, are either in the cloud, transitioning to the cloud, or thinking about making the idea of cloud a reality”*</a:t>
            </a:r>
            <a:endParaRPr lang="en-GB" sz="1800" i="1" dirty="0">
              <a:solidFill>
                <a:schemeClr val="tx2"/>
              </a:solidFill>
            </a:endParaRPr>
          </a:p>
        </p:txBody>
      </p:sp>
      <p:sp>
        <p:nvSpPr>
          <p:cNvPr id="6" name="TextBox 5"/>
          <p:cNvSpPr txBox="1"/>
          <p:nvPr/>
        </p:nvSpPr>
        <p:spPr>
          <a:xfrm>
            <a:off x="4300202" y="5582514"/>
            <a:ext cx="6215398" cy="246221"/>
          </a:xfrm>
          <a:prstGeom prst="rect">
            <a:avLst/>
          </a:prstGeom>
          <a:noFill/>
        </p:spPr>
        <p:txBody>
          <a:bodyPr wrap="square" rtlCol="0">
            <a:spAutoFit/>
          </a:bodyPr>
          <a:lstStyle/>
          <a:p>
            <a:pPr algn="r"/>
            <a:r>
              <a:rPr lang="en-GB" sz="1000" dirty="0" smtClean="0">
                <a:solidFill>
                  <a:schemeClr val="tx2"/>
                </a:solidFill>
              </a:rPr>
              <a:t>*</a:t>
            </a:r>
            <a:r>
              <a:rPr lang="en-GB" sz="1000" dirty="0" err="1" smtClean="0">
                <a:solidFill>
                  <a:schemeClr val="tx2"/>
                </a:solidFill>
              </a:rPr>
              <a:t>Networkworld</a:t>
            </a:r>
            <a:r>
              <a:rPr lang="en-GB" sz="1000" dirty="0" smtClean="0">
                <a:solidFill>
                  <a:schemeClr val="tx2"/>
                </a:solidFill>
              </a:rPr>
              <a:t> - What to think about when moving to the Cloud – 19 Sept 2016</a:t>
            </a:r>
            <a:endParaRPr lang="en-GB" sz="1000" dirty="0">
              <a:solidFill>
                <a:schemeClr val="tx2"/>
              </a:solidFill>
            </a:endParaRPr>
          </a:p>
        </p:txBody>
      </p:sp>
      <p:sp>
        <p:nvSpPr>
          <p:cNvPr id="7" name="Footer Placeholder 6"/>
          <p:cNvSpPr>
            <a:spLocks noGrp="1"/>
          </p:cNvSpPr>
          <p:nvPr>
            <p:ph type="ftr" sz="quarter" idx="10"/>
          </p:nvPr>
        </p:nvSpPr>
        <p:spPr>
          <a:xfrm>
            <a:off x="668929" y="5828735"/>
            <a:ext cx="5678487" cy="228600"/>
          </a:xfrm>
        </p:spPr>
        <p:txBody>
          <a:bodyPr/>
          <a:lstStyle/>
          <a:p>
            <a:r>
              <a:rPr lang="en-US" sz="1000" smtClean="0"/>
              <a:t>Introducing Alliance Lifeline – January 2018 </a:t>
            </a:r>
            <a:endParaRPr lang="en-GB" sz="1000" dirty="0"/>
          </a:p>
        </p:txBody>
      </p:sp>
    </p:spTree>
    <p:extLst>
      <p:ext uri="{BB962C8B-B14F-4D97-AF65-F5344CB8AC3E}">
        <p14:creationId xmlns:p14="http://schemas.microsoft.com/office/powerpoint/2010/main" val="2275348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01951" y="1166267"/>
            <a:ext cx="5371820" cy="2862322"/>
          </a:xfrm>
          <a:prstGeom prst="rect">
            <a:avLst/>
          </a:prstGeom>
          <a:noFill/>
          <a:ln w="25400">
            <a:noFill/>
          </a:ln>
        </p:spPr>
        <p:txBody>
          <a:bodyPr wrap="square" rtlCol="0">
            <a:spAutoFit/>
          </a:bodyPr>
          <a:lstStyle/>
          <a:p>
            <a:pPr marL="342900" indent="-342900">
              <a:buFont typeface="Wingdings" pitchFamily="2" charset="2"/>
              <a:buChar char="§"/>
            </a:pPr>
            <a:r>
              <a:rPr lang="en-US" sz="2000" b="1" dirty="0" smtClean="0">
                <a:solidFill>
                  <a:srgbClr val="003478"/>
                </a:solidFill>
                <a:cs typeface="Arial" pitchFamily="34" charset="0"/>
              </a:rPr>
              <a:t>Additional </a:t>
            </a:r>
            <a:r>
              <a:rPr lang="en-US" sz="2000" b="1" dirty="0">
                <a:solidFill>
                  <a:srgbClr val="003478"/>
                </a:solidFill>
                <a:cs typeface="Arial" pitchFamily="34" charset="0"/>
              </a:rPr>
              <a:t>operations </a:t>
            </a:r>
            <a:r>
              <a:rPr lang="en-US" sz="2000" b="1" dirty="0" smtClean="0">
                <a:solidFill>
                  <a:srgbClr val="003478"/>
                </a:solidFill>
                <a:cs typeface="Arial" pitchFamily="34" charset="0"/>
              </a:rPr>
              <a:t>resiliency</a:t>
            </a:r>
          </a:p>
          <a:p>
            <a:pPr marL="342900" indent="-342900">
              <a:buFont typeface="Wingdings" pitchFamily="2" charset="2"/>
              <a:buChar char="§"/>
            </a:pPr>
            <a:r>
              <a:rPr lang="en-US" sz="2000" b="1" dirty="0" smtClean="0">
                <a:solidFill>
                  <a:srgbClr val="003478"/>
                </a:solidFill>
                <a:cs typeface="Arial" pitchFamily="34" charset="0"/>
              </a:rPr>
              <a:t>Compliance to regulatory requirements</a:t>
            </a:r>
          </a:p>
          <a:p>
            <a:pPr marL="342900" indent="-342900">
              <a:buFont typeface="Wingdings" pitchFamily="2" charset="2"/>
              <a:buChar char="§"/>
            </a:pPr>
            <a:r>
              <a:rPr lang="en-GB" sz="2000" b="1" dirty="0" smtClean="0">
                <a:solidFill>
                  <a:srgbClr val="003478"/>
                </a:solidFill>
                <a:cs typeface="Arial" pitchFamily="34" charset="0"/>
              </a:rPr>
              <a:t>Focus on the most critical flows</a:t>
            </a:r>
            <a:endParaRPr lang="en-GB" sz="2000" b="1" dirty="0">
              <a:solidFill>
                <a:srgbClr val="003478"/>
              </a:solidFill>
              <a:cs typeface="Arial" pitchFamily="34" charset="0"/>
            </a:endParaRPr>
          </a:p>
          <a:p>
            <a:pPr marL="342900" lvl="1" indent="-342900">
              <a:buFont typeface="Wingdings" pitchFamily="2" charset="2"/>
              <a:buChar char="§"/>
            </a:pPr>
            <a:endParaRPr lang="en-GB" sz="2000" b="1" dirty="0" smtClean="0">
              <a:solidFill>
                <a:srgbClr val="003478"/>
              </a:solidFill>
              <a:cs typeface="Arial" pitchFamily="34" charset="0"/>
            </a:endParaRPr>
          </a:p>
          <a:p>
            <a:pPr marL="342900" lvl="1" indent="-342900">
              <a:buFont typeface="Wingdings" pitchFamily="2" charset="2"/>
              <a:buChar char="§"/>
            </a:pPr>
            <a:r>
              <a:rPr lang="en-GB" sz="2000" b="1" dirty="0" smtClean="0">
                <a:solidFill>
                  <a:srgbClr val="003478"/>
                </a:solidFill>
                <a:cs typeface="Arial" pitchFamily="34" charset="0"/>
              </a:rPr>
              <a:t>Always </a:t>
            </a:r>
            <a:r>
              <a:rPr lang="en-GB" sz="2000" b="1" dirty="0">
                <a:solidFill>
                  <a:srgbClr val="003478"/>
                </a:solidFill>
                <a:cs typeface="Arial" pitchFamily="34" charset="0"/>
              </a:rPr>
              <a:t>available</a:t>
            </a:r>
          </a:p>
          <a:p>
            <a:pPr marL="342900" indent="-342900">
              <a:buFont typeface="Wingdings" pitchFamily="2" charset="2"/>
              <a:buChar char="§"/>
            </a:pPr>
            <a:r>
              <a:rPr lang="en-GB" sz="2000" b="1" dirty="0">
                <a:solidFill>
                  <a:srgbClr val="003478"/>
                </a:solidFill>
                <a:cs typeface="Arial" pitchFamily="34" charset="0"/>
              </a:rPr>
              <a:t>Quickly back in business</a:t>
            </a:r>
          </a:p>
          <a:p>
            <a:endParaRPr lang="en-GB" sz="2000" b="1" dirty="0">
              <a:solidFill>
                <a:srgbClr val="002060"/>
              </a:solidFill>
              <a:cs typeface="Arial" pitchFamily="34" charset="0"/>
            </a:endParaRPr>
          </a:p>
          <a:p>
            <a:pPr marL="342900" indent="-342900">
              <a:buFont typeface="Wingdings" pitchFamily="2" charset="2"/>
              <a:buChar char="§"/>
            </a:pPr>
            <a:r>
              <a:rPr lang="en-GB" sz="2000" b="1" dirty="0">
                <a:solidFill>
                  <a:srgbClr val="009BBB"/>
                </a:solidFill>
                <a:cs typeface="Arial" pitchFamily="34" charset="0"/>
              </a:rPr>
              <a:t>Managed and operated by SWIFT</a:t>
            </a:r>
          </a:p>
          <a:p>
            <a:pPr marL="342900" indent="-342900">
              <a:buFont typeface="Wingdings" pitchFamily="2" charset="2"/>
              <a:buChar char="§"/>
            </a:pPr>
            <a:r>
              <a:rPr lang="en-GB" sz="2000" b="1" dirty="0">
                <a:solidFill>
                  <a:srgbClr val="009BBB"/>
                </a:solidFill>
                <a:cs typeface="Arial" pitchFamily="34" charset="0"/>
              </a:rPr>
              <a:t>Worldwide 24/7 </a:t>
            </a:r>
            <a:r>
              <a:rPr lang="en-GB" sz="2000" b="1" dirty="0" smtClean="0">
                <a:solidFill>
                  <a:srgbClr val="009BBB"/>
                </a:solidFill>
                <a:cs typeface="Arial" pitchFamily="34" charset="0"/>
              </a:rPr>
              <a:t>support</a:t>
            </a:r>
            <a:endParaRPr lang="en-GB" sz="1000" dirty="0">
              <a:solidFill>
                <a:srgbClr val="508F9B"/>
              </a:solidFill>
            </a:endParaRPr>
          </a:p>
        </p:txBody>
      </p:sp>
      <p:sp>
        <p:nvSpPr>
          <p:cNvPr id="7" name="TextBox 6"/>
          <p:cNvSpPr txBox="1"/>
          <p:nvPr/>
        </p:nvSpPr>
        <p:spPr>
          <a:xfrm>
            <a:off x="691102" y="4590227"/>
            <a:ext cx="9733311" cy="830997"/>
          </a:xfrm>
          <a:prstGeom prst="rect">
            <a:avLst/>
          </a:prstGeom>
          <a:noFill/>
        </p:spPr>
        <p:txBody>
          <a:bodyPr wrap="square" rtlCol="0">
            <a:spAutoFit/>
          </a:bodyPr>
          <a:lstStyle/>
          <a:p>
            <a:pPr algn="ctr"/>
            <a:r>
              <a:rPr lang="en-US" altLang="en-US" sz="2400" b="1" dirty="0" smtClean="0">
                <a:solidFill>
                  <a:srgbClr val="065C53"/>
                </a:solidFill>
                <a:cs typeface="Arial" pitchFamily="34" charset="0"/>
              </a:rPr>
              <a:t>Leveraging the SWIFT Cloud to ensure your business continuity if your operations are disrupted or compromised</a:t>
            </a:r>
            <a:endParaRPr lang="en-US" altLang="en-US" sz="2400" b="1" dirty="0">
              <a:solidFill>
                <a:srgbClr val="065C53"/>
              </a:solidFill>
              <a:cs typeface="Arial" pitchFamily="34" charset="0"/>
            </a:endParaRPr>
          </a:p>
        </p:txBody>
      </p:sp>
      <p:sp>
        <p:nvSpPr>
          <p:cNvPr id="8" name="Rectangle 7"/>
          <p:cNvSpPr/>
          <p:nvPr/>
        </p:nvSpPr>
        <p:spPr>
          <a:xfrm>
            <a:off x="905317" y="1514272"/>
            <a:ext cx="3380014" cy="2431435"/>
          </a:xfrm>
          <a:prstGeom prst="rect">
            <a:avLst/>
          </a:prstGeom>
          <a:solidFill>
            <a:srgbClr val="065C53"/>
          </a:solidFill>
        </p:spPr>
        <p:txBody>
          <a:bodyPr wrap="square">
            <a:spAutoFit/>
          </a:bodyPr>
          <a:lstStyle/>
          <a:p>
            <a:pPr algn="ctr"/>
            <a:endParaRPr lang="en-US" altLang="en-US" sz="3200" b="1" dirty="0" smtClean="0">
              <a:solidFill>
                <a:schemeClr val="bg1"/>
              </a:solidFill>
              <a:cs typeface="Arial" pitchFamily="34" charset="0"/>
            </a:endParaRPr>
          </a:p>
          <a:p>
            <a:pPr algn="ctr"/>
            <a:r>
              <a:rPr lang="en-US" altLang="en-US" sz="4400" b="1" dirty="0" smtClean="0">
                <a:solidFill>
                  <a:schemeClr val="bg1"/>
                </a:solidFill>
                <a:cs typeface="Arial" pitchFamily="34" charset="0"/>
              </a:rPr>
              <a:t>Alliance Lifeline</a:t>
            </a:r>
            <a:endParaRPr lang="en-US" altLang="en-US" sz="4400" b="1" dirty="0">
              <a:solidFill>
                <a:schemeClr val="bg1"/>
              </a:solidFill>
              <a:cs typeface="Arial" pitchFamily="34" charset="0"/>
            </a:endParaRPr>
          </a:p>
          <a:p>
            <a:pPr algn="ctr"/>
            <a:endParaRPr lang="en-US" altLang="en-US" sz="3200" b="1" dirty="0" smtClean="0">
              <a:solidFill>
                <a:schemeClr val="bg1"/>
              </a:solidFill>
              <a:cs typeface="Arial" pitchFamily="34" charset="0"/>
            </a:endParaRPr>
          </a:p>
        </p:txBody>
      </p:sp>
      <p:sp>
        <p:nvSpPr>
          <p:cNvPr id="2" name="Footer Placeholder 1"/>
          <p:cNvSpPr>
            <a:spLocks noGrp="1"/>
          </p:cNvSpPr>
          <p:nvPr>
            <p:ph type="ftr" sz="quarter" idx="10"/>
          </p:nvPr>
        </p:nvSpPr>
        <p:spPr/>
        <p:txBody>
          <a:bodyPr/>
          <a:lstStyle/>
          <a:p>
            <a:r>
              <a:rPr lang="en-US" smtClean="0"/>
              <a:t>Introducing Alliance Lifeline – January 2018 </a:t>
            </a:r>
            <a:endParaRPr lang="en-GB" dirty="0"/>
          </a:p>
        </p:txBody>
      </p:sp>
    </p:spTree>
    <p:extLst>
      <p:ext uri="{BB962C8B-B14F-4D97-AF65-F5344CB8AC3E}">
        <p14:creationId xmlns:p14="http://schemas.microsoft.com/office/powerpoint/2010/main" val="3019460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Alliance Lifeline</a:t>
            </a:r>
            <a:endParaRPr lang="fr-BE" dirty="0"/>
          </a:p>
        </p:txBody>
      </p:sp>
      <p:cxnSp>
        <p:nvCxnSpPr>
          <p:cNvPr id="13" name="Straight Connector 12"/>
          <p:cNvCxnSpPr/>
          <p:nvPr/>
        </p:nvCxnSpPr>
        <p:spPr>
          <a:xfrm flipH="1">
            <a:off x="1461308" y="880115"/>
            <a:ext cx="16126" cy="3891131"/>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25533" y="3691124"/>
            <a:ext cx="1163123"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bwMode="auto">
          <a:xfrm>
            <a:off x="288107" y="3764742"/>
            <a:ext cx="1300549" cy="747948"/>
          </a:xfrm>
          <a:prstGeom prst="rect">
            <a:avLst/>
          </a:prstGeom>
          <a:no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1" fontAlgn="auto" hangingPunct="1">
              <a:spcBef>
                <a:spcPts val="0"/>
              </a:spcBef>
              <a:spcAft>
                <a:spcPts val="0"/>
              </a:spcAft>
            </a:pPr>
            <a:r>
              <a:rPr lang="en-GB" sz="1200" b="1" dirty="0" smtClean="0">
                <a:solidFill>
                  <a:prstClr val="black"/>
                </a:solidFill>
                <a:latin typeface="Arial"/>
              </a:rPr>
              <a:t>Connectivity</a:t>
            </a:r>
            <a:endParaRPr lang="en-GB" sz="1200" b="1" dirty="0">
              <a:solidFill>
                <a:prstClr val="black"/>
              </a:solidFill>
              <a:latin typeface="Arial"/>
            </a:endParaRPr>
          </a:p>
        </p:txBody>
      </p:sp>
      <p:sp>
        <p:nvSpPr>
          <p:cNvPr id="18" name="Rectangle 17"/>
          <p:cNvSpPr/>
          <p:nvPr/>
        </p:nvSpPr>
        <p:spPr bwMode="auto">
          <a:xfrm>
            <a:off x="288107" y="2888403"/>
            <a:ext cx="1156534" cy="747948"/>
          </a:xfrm>
          <a:prstGeom prst="rect">
            <a:avLst/>
          </a:prstGeom>
          <a:no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eaLnBrk="1" fontAlgn="auto" hangingPunct="1">
              <a:spcBef>
                <a:spcPts val="0"/>
              </a:spcBef>
              <a:spcAft>
                <a:spcPts val="0"/>
              </a:spcAft>
            </a:pPr>
            <a:r>
              <a:rPr lang="en-GB" sz="1200" b="1" dirty="0">
                <a:solidFill>
                  <a:prstClr val="black"/>
                </a:solidFill>
                <a:latin typeface="Arial"/>
              </a:rPr>
              <a:t>Core </a:t>
            </a:r>
            <a:r>
              <a:rPr lang="en-GB" sz="1200" b="1" dirty="0" smtClean="0">
                <a:solidFill>
                  <a:prstClr val="black"/>
                </a:solidFill>
                <a:latin typeface="Arial"/>
              </a:rPr>
              <a:t>Interfaces</a:t>
            </a:r>
            <a:endParaRPr lang="en-GB" sz="1200" dirty="0">
              <a:solidFill>
                <a:prstClr val="black"/>
              </a:solidFill>
              <a:latin typeface="Arial"/>
            </a:endParaRPr>
          </a:p>
        </p:txBody>
      </p:sp>
      <p:sp>
        <p:nvSpPr>
          <p:cNvPr id="23" name="SpeakerAndDate"/>
          <p:cNvSpPr txBox="1">
            <a:spLocks noChangeArrowheads="1"/>
          </p:cNvSpPr>
          <p:nvPr/>
        </p:nvSpPr>
        <p:spPr bwMode="auto">
          <a:xfrm>
            <a:off x="4533460" y="3496366"/>
            <a:ext cx="1577362" cy="293690"/>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 Lite2 </a:t>
            </a:r>
          </a:p>
        </p:txBody>
      </p:sp>
      <p:sp>
        <p:nvSpPr>
          <p:cNvPr id="25" name="Rectangle 24"/>
          <p:cNvSpPr/>
          <p:nvPr/>
        </p:nvSpPr>
        <p:spPr bwMode="auto">
          <a:xfrm>
            <a:off x="4818570" y="2840144"/>
            <a:ext cx="2847928" cy="850980"/>
          </a:xfrm>
          <a:prstGeom prst="rect">
            <a:avLst/>
          </a:prstGeom>
          <a:solidFill>
            <a:srgbClr val="766A62"/>
          </a:solidFill>
          <a:ln w="19050">
            <a:solidFill>
              <a:schemeClr val="bg1"/>
            </a:solidFill>
            <a:prstDash val="solid"/>
          </a:ln>
        </p:spPr>
        <p:txBody>
          <a:bodyPr wrap="square" rtlCol="0" anchor="ctr">
            <a:noAutofit/>
          </a:bodyPr>
          <a:lstStyle/>
          <a:p>
            <a:pPr algn="ctr"/>
            <a:endParaRPr lang="en-GB" sz="1400" b="1" dirty="0">
              <a:solidFill>
                <a:prstClr val="black"/>
              </a:solidFill>
            </a:endParaRPr>
          </a:p>
        </p:txBody>
      </p:sp>
      <p:sp>
        <p:nvSpPr>
          <p:cNvPr id="26" name="SpeakerAndDate"/>
          <p:cNvSpPr txBox="1">
            <a:spLocks noChangeArrowheads="1"/>
          </p:cNvSpPr>
          <p:nvPr/>
        </p:nvSpPr>
        <p:spPr bwMode="auto">
          <a:xfrm>
            <a:off x="5034594" y="3115060"/>
            <a:ext cx="1858066" cy="293690"/>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 Access</a:t>
            </a:r>
          </a:p>
        </p:txBody>
      </p:sp>
      <p:grpSp>
        <p:nvGrpSpPr>
          <p:cNvPr id="4" name="Group 3"/>
          <p:cNvGrpSpPr/>
          <p:nvPr/>
        </p:nvGrpSpPr>
        <p:grpSpPr>
          <a:xfrm>
            <a:off x="6048747" y="3937033"/>
            <a:ext cx="1655671" cy="762203"/>
            <a:chOff x="4608591" y="4335747"/>
            <a:chExt cx="1685659" cy="860007"/>
          </a:xfrm>
          <a:solidFill>
            <a:schemeClr val="accent6"/>
          </a:solidFill>
        </p:grpSpPr>
        <p:sp>
          <p:nvSpPr>
            <p:cNvPr id="27" name="Rectangle 26"/>
            <p:cNvSpPr/>
            <p:nvPr/>
          </p:nvSpPr>
          <p:spPr bwMode="auto">
            <a:xfrm>
              <a:off x="4608591" y="4335747"/>
              <a:ext cx="1685659" cy="860007"/>
            </a:xfrm>
            <a:prstGeom prst="rect">
              <a:avLst/>
            </a:prstGeom>
            <a:grpFill/>
            <a:ln w="19050">
              <a:solidFill>
                <a:schemeClr val="bg1"/>
              </a:solidFill>
              <a:prstDash val="solid"/>
            </a:ln>
          </p:spPr>
          <p:txBody>
            <a:bodyPr wrap="square" rtlCol="0" anchor="ctr">
              <a:noAutofit/>
            </a:bodyPr>
            <a:lstStyle/>
            <a:p>
              <a:pPr algn="ctr"/>
              <a:endParaRPr lang="en-GB" sz="1400" b="1" dirty="0">
                <a:solidFill>
                  <a:schemeClr val="bg1"/>
                </a:solidFill>
              </a:endParaRPr>
            </a:p>
          </p:txBody>
        </p:sp>
        <p:sp>
          <p:nvSpPr>
            <p:cNvPr id="28" name="SpeakerAndDate"/>
            <p:cNvSpPr txBox="1">
              <a:spLocks noChangeArrowheads="1"/>
            </p:cNvSpPr>
            <p:nvPr/>
          </p:nvSpPr>
          <p:spPr bwMode="auto">
            <a:xfrm>
              <a:off x="4681381" y="4500026"/>
              <a:ext cx="1519169" cy="539737"/>
            </a:xfrm>
            <a:prstGeom prst="rect">
              <a:avLst/>
            </a:prstGeom>
            <a:grp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a:t>
              </a:r>
            </a:p>
            <a:p>
              <a:pPr algn="ctr">
                <a:defRPr/>
              </a:pPr>
              <a:r>
                <a:rPr lang="en-US" sz="1200" b="1" kern="0" dirty="0" smtClean="0">
                  <a:solidFill>
                    <a:schemeClr val="bg1"/>
                  </a:solidFill>
                  <a:latin typeface="Arial"/>
                </a:rPr>
                <a:t>Remote  Gateway </a:t>
              </a:r>
            </a:p>
          </p:txBody>
        </p:sp>
      </p:grpSp>
      <p:sp>
        <p:nvSpPr>
          <p:cNvPr id="30" name="Rectangle 29"/>
          <p:cNvSpPr/>
          <p:nvPr/>
        </p:nvSpPr>
        <p:spPr bwMode="auto">
          <a:xfrm>
            <a:off x="8438639" y="2827220"/>
            <a:ext cx="1440161" cy="1872016"/>
          </a:xfrm>
          <a:prstGeom prst="rect">
            <a:avLst/>
          </a:prstGeom>
          <a:solidFill>
            <a:srgbClr val="009BBB"/>
          </a:solidFill>
          <a:ln w="19050">
            <a:solidFill>
              <a:schemeClr val="bg1"/>
            </a:solidFill>
            <a:prstDash val="solid"/>
          </a:ln>
        </p:spPr>
        <p:txBody>
          <a:bodyPr wrap="square" rtlCol="0" anchor="ctr">
            <a:noAutofit/>
          </a:bodyPr>
          <a:lstStyle/>
          <a:p>
            <a:pPr algn="ctr"/>
            <a:endParaRPr lang="en-GB" sz="1400" b="1" dirty="0">
              <a:solidFill>
                <a:schemeClr val="bg2">
                  <a:lumMod val="50000"/>
                </a:schemeClr>
              </a:solidFill>
            </a:endParaRPr>
          </a:p>
        </p:txBody>
      </p:sp>
      <p:sp>
        <p:nvSpPr>
          <p:cNvPr id="31" name="SpeakerAndDate"/>
          <p:cNvSpPr txBox="1">
            <a:spLocks noChangeArrowheads="1"/>
          </p:cNvSpPr>
          <p:nvPr/>
        </p:nvSpPr>
        <p:spPr bwMode="auto">
          <a:xfrm>
            <a:off x="8366634" y="3451802"/>
            <a:ext cx="1577362" cy="293690"/>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 Lifeline</a:t>
            </a:r>
          </a:p>
        </p:txBody>
      </p:sp>
      <p:cxnSp>
        <p:nvCxnSpPr>
          <p:cNvPr id="32" name="Straight Connector 31"/>
          <p:cNvCxnSpPr/>
          <p:nvPr/>
        </p:nvCxnSpPr>
        <p:spPr>
          <a:xfrm>
            <a:off x="8208987" y="880115"/>
            <a:ext cx="0" cy="3891129"/>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28467" y="1039741"/>
            <a:ext cx="2448272" cy="276999"/>
          </a:xfrm>
          <a:prstGeom prst="rect">
            <a:avLst/>
          </a:prstGeom>
          <a:no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defPPr>
              <a:defRPr lang="en-GB"/>
            </a:defPPr>
            <a:lvl1pPr algn="ctr" eaLnBrk="1" fontAlgn="auto" hangingPunct="1">
              <a:spcBef>
                <a:spcPts val="0"/>
              </a:spcBef>
              <a:spcAft>
                <a:spcPts val="0"/>
              </a:spcAft>
              <a:defRPr sz="1200" b="1">
                <a:solidFill>
                  <a:prstClr val="black"/>
                </a:solidFill>
                <a:latin typeface="Arial"/>
              </a:defRPr>
            </a:lvl1pPr>
          </a:lstStyle>
          <a:p>
            <a:r>
              <a:rPr lang="en-GB" dirty="0"/>
              <a:t>Main </a:t>
            </a:r>
            <a:r>
              <a:rPr lang="en-GB" dirty="0" smtClean="0"/>
              <a:t>connection</a:t>
            </a:r>
            <a:endParaRPr lang="en-GB" dirty="0"/>
          </a:p>
        </p:txBody>
      </p:sp>
      <p:sp>
        <p:nvSpPr>
          <p:cNvPr id="34" name="TextBox 33"/>
          <p:cNvSpPr txBox="1"/>
          <p:nvPr/>
        </p:nvSpPr>
        <p:spPr>
          <a:xfrm>
            <a:off x="8359820" y="880115"/>
            <a:ext cx="1584176" cy="574184"/>
          </a:xfrm>
          <a:prstGeom prst="rect">
            <a:avLst/>
          </a:prstGeom>
          <a:no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defPPr>
              <a:defRPr lang="en-GB"/>
            </a:defPPr>
            <a:lvl1pPr algn="ctr" eaLnBrk="1" fontAlgn="auto" hangingPunct="1">
              <a:spcBef>
                <a:spcPts val="0"/>
              </a:spcBef>
              <a:spcAft>
                <a:spcPts val="0"/>
              </a:spcAft>
              <a:defRPr sz="1200" b="1">
                <a:solidFill>
                  <a:prstClr val="black"/>
                </a:solidFill>
                <a:latin typeface="Arial"/>
              </a:defRPr>
            </a:lvl1pPr>
          </a:lstStyle>
          <a:p>
            <a:r>
              <a:rPr lang="en-GB" dirty="0" smtClean="0"/>
              <a:t>Last resort – </a:t>
            </a:r>
          </a:p>
          <a:p>
            <a:r>
              <a:rPr lang="en-GB" dirty="0" smtClean="0"/>
              <a:t>Disaster Recovery</a:t>
            </a:r>
          </a:p>
          <a:p>
            <a:r>
              <a:rPr lang="en-GB" dirty="0" smtClean="0"/>
              <a:t>In SWIFT Cloud</a:t>
            </a:r>
            <a:endParaRPr lang="en-GB" dirty="0"/>
          </a:p>
        </p:txBody>
      </p:sp>
      <p:sp>
        <p:nvSpPr>
          <p:cNvPr id="38" name="SpeakerAndDate"/>
          <p:cNvSpPr txBox="1">
            <a:spLocks noChangeArrowheads="1"/>
          </p:cNvSpPr>
          <p:nvPr/>
        </p:nvSpPr>
        <p:spPr bwMode="auto">
          <a:xfrm>
            <a:off x="2952403" y="3331084"/>
            <a:ext cx="1577362" cy="663022"/>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 Lite2</a:t>
            </a:r>
          </a:p>
          <a:p>
            <a:pPr algn="ctr">
              <a:defRPr/>
            </a:pPr>
            <a:r>
              <a:rPr lang="en-US" sz="1200" b="1" kern="0" dirty="0" smtClean="0">
                <a:solidFill>
                  <a:schemeClr val="bg1"/>
                </a:solidFill>
                <a:latin typeface="Arial"/>
              </a:rPr>
              <a:t>For Business Applications </a:t>
            </a:r>
          </a:p>
        </p:txBody>
      </p:sp>
      <p:cxnSp>
        <p:nvCxnSpPr>
          <p:cNvPr id="42" name="Straight Connector 41"/>
          <p:cNvCxnSpPr/>
          <p:nvPr/>
        </p:nvCxnSpPr>
        <p:spPr>
          <a:xfrm>
            <a:off x="10009187" y="880115"/>
            <a:ext cx="0" cy="3891129"/>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0"/>
          </p:nvPr>
        </p:nvSpPr>
        <p:spPr/>
        <p:txBody>
          <a:bodyPr/>
          <a:lstStyle/>
          <a:p>
            <a:r>
              <a:rPr lang="en-US" smtClean="0"/>
              <a:t>Introducing Alliance Lifeline – January 2018 </a:t>
            </a:r>
            <a:endParaRPr lang="en-GB"/>
          </a:p>
        </p:txBody>
      </p:sp>
      <p:sp>
        <p:nvSpPr>
          <p:cNvPr id="43" name="Rectangle 42"/>
          <p:cNvSpPr/>
          <p:nvPr/>
        </p:nvSpPr>
        <p:spPr bwMode="auto">
          <a:xfrm>
            <a:off x="3262895" y="3839229"/>
            <a:ext cx="2491779" cy="860007"/>
          </a:xfrm>
          <a:prstGeom prst="rect">
            <a:avLst/>
          </a:prstGeom>
          <a:solidFill>
            <a:schemeClr val="accent4">
              <a:lumMod val="75000"/>
            </a:schemeClr>
          </a:solidFill>
          <a:ln w="19050">
            <a:solidFill>
              <a:schemeClr val="bg1"/>
            </a:solidFill>
            <a:prstDash val="solid"/>
          </a:ln>
        </p:spPr>
        <p:txBody>
          <a:bodyPr wrap="square" rtlCol="0" anchor="ctr">
            <a:noAutofit/>
          </a:bodyPr>
          <a:lstStyle/>
          <a:p>
            <a:pPr algn="ctr"/>
            <a:endParaRPr lang="en-GB" sz="1400" b="1" dirty="0">
              <a:solidFill>
                <a:schemeClr val="bg1"/>
              </a:solidFill>
            </a:endParaRPr>
          </a:p>
        </p:txBody>
      </p:sp>
      <p:sp>
        <p:nvSpPr>
          <p:cNvPr id="44" name="SpeakerAndDate"/>
          <p:cNvSpPr txBox="1">
            <a:spLocks noChangeArrowheads="1"/>
          </p:cNvSpPr>
          <p:nvPr/>
        </p:nvSpPr>
        <p:spPr bwMode="auto">
          <a:xfrm>
            <a:off x="3262894" y="4121603"/>
            <a:ext cx="2289897" cy="293690"/>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Alliance Gateway </a:t>
            </a:r>
          </a:p>
        </p:txBody>
      </p:sp>
      <p:sp>
        <p:nvSpPr>
          <p:cNvPr id="45" name="Rectangle 44"/>
          <p:cNvSpPr/>
          <p:nvPr/>
        </p:nvSpPr>
        <p:spPr bwMode="auto">
          <a:xfrm>
            <a:off x="3262894" y="2842650"/>
            <a:ext cx="1483668" cy="850980"/>
          </a:xfrm>
          <a:prstGeom prst="rect">
            <a:avLst/>
          </a:prstGeom>
          <a:solidFill>
            <a:srgbClr val="B9B1AB"/>
          </a:solidFill>
          <a:ln w="19050">
            <a:solidFill>
              <a:schemeClr val="bg1"/>
            </a:solidFill>
            <a:prstDash val="solid"/>
          </a:ln>
        </p:spPr>
        <p:txBody>
          <a:bodyPr wrap="square" rtlCol="0" anchor="ctr">
            <a:noAutofit/>
          </a:bodyPr>
          <a:lstStyle/>
          <a:p>
            <a:pPr algn="ctr"/>
            <a:endParaRPr lang="en-GB" sz="1400" b="1" dirty="0">
              <a:solidFill>
                <a:prstClr val="black"/>
              </a:solidFill>
            </a:endParaRPr>
          </a:p>
        </p:txBody>
      </p:sp>
      <p:sp>
        <p:nvSpPr>
          <p:cNvPr id="46" name="SpeakerAndDate"/>
          <p:cNvSpPr txBox="1">
            <a:spLocks noChangeArrowheads="1"/>
          </p:cNvSpPr>
          <p:nvPr/>
        </p:nvSpPr>
        <p:spPr bwMode="auto">
          <a:xfrm>
            <a:off x="3464075" y="3106894"/>
            <a:ext cx="1159737" cy="478356"/>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chemeClr val="bg1"/>
                </a:solidFill>
                <a:latin typeface="Arial"/>
              </a:rPr>
              <a:t>Third party</a:t>
            </a:r>
          </a:p>
          <a:p>
            <a:pPr algn="ctr">
              <a:defRPr/>
            </a:pPr>
            <a:r>
              <a:rPr lang="en-US" sz="1200" b="1" kern="0" dirty="0" smtClean="0">
                <a:solidFill>
                  <a:schemeClr val="bg1"/>
                </a:solidFill>
                <a:latin typeface="Arial"/>
              </a:rPr>
              <a:t>Interface</a:t>
            </a:r>
          </a:p>
        </p:txBody>
      </p:sp>
      <p:sp>
        <p:nvSpPr>
          <p:cNvPr id="5" name="Rounded Rectangle 4"/>
          <p:cNvSpPr/>
          <p:nvPr/>
        </p:nvSpPr>
        <p:spPr bwMode="auto">
          <a:xfrm>
            <a:off x="1761172" y="1670323"/>
            <a:ext cx="5957547" cy="432048"/>
          </a:xfrm>
          <a:prstGeom prst="roundRect">
            <a:avLst/>
          </a:prstGeom>
          <a:pattFill prst="pct5">
            <a:fgClr>
              <a:schemeClr val="accent6"/>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spc="600" normalizeH="0" dirty="0" smtClean="0">
                <a:ln>
                  <a:noFill/>
                </a:ln>
                <a:solidFill>
                  <a:schemeClr val="accent6"/>
                </a:solidFill>
                <a:effectLst/>
                <a:latin typeface="Arial" charset="0"/>
              </a:rPr>
              <a:t>Back-offices</a:t>
            </a:r>
          </a:p>
        </p:txBody>
      </p:sp>
      <p:cxnSp>
        <p:nvCxnSpPr>
          <p:cNvPr id="8" name="Straight Connector 7"/>
          <p:cNvCxnSpPr/>
          <p:nvPr/>
        </p:nvCxnSpPr>
        <p:spPr bwMode="auto">
          <a:xfrm>
            <a:off x="3157981" y="2606427"/>
            <a:ext cx="4608512" cy="0"/>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48" name="Straight Connector 47"/>
          <p:cNvCxnSpPr/>
          <p:nvPr/>
        </p:nvCxnSpPr>
        <p:spPr bwMode="auto">
          <a:xfrm>
            <a:off x="3157981" y="4771244"/>
            <a:ext cx="2668702" cy="0"/>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49" name="Straight Connector 48"/>
          <p:cNvCxnSpPr/>
          <p:nvPr/>
        </p:nvCxnSpPr>
        <p:spPr bwMode="auto">
          <a:xfrm>
            <a:off x="5826683" y="3743175"/>
            <a:ext cx="1939810" cy="0"/>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52" name="Straight Connector 51"/>
          <p:cNvCxnSpPr/>
          <p:nvPr/>
        </p:nvCxnSpPr>
        <p:spPr bwMode="auto">
          <a:xfrm>
            <a:off x="7776939" y="2606427"/>
            <a:ext cx="0" cy="1139065"/>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53" name="Straight Connector 52"/>
          <p:cNvCxnSpPr/>
          <p:nvPr/>
        </p:nvCxnSpPr>
        <p:spPr bwMode="auto">
          <a:xfrm>
            <a:off x="3156935" y="2602913"/>
            <a:ext cx="0" cy="2168331"/>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58" name="Straight Connector 57"/>
          <p:cNvCxnSpPr/>
          <p:nvPr/>
        </p:nvCxnSpPr>
        <p:spPr bwMode="auto">
          <a:xfrm flipV="1">
            <a:off x="5826683" y="3745492"/>
            <a:ext cx="0" cy="1025754"/>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sp>
        <p:nvSpPr>
          <p:cNvPr id="82" name="TextBox 81"/>
          <p:cNvSpPr txBox="1"/>
          <p:nvPr/>
        </p:nvSpPr>
        <p:spPr>
          <a:xfrm>
            <a:off x="5968744" y="4833379"/>
            <a:ext cx="1939826" cy="307777"/>
          </a:xfrm>
          <a:prstGeom prst="rect">
            <a:avLst/>
          </a:prstGeom>
          <a:noFill/>
        </p:spPr>
        <p:txBody>
          <a:bodyPr wrap="none" rtlCol="0">
            <a:spAutoFit/>
          </a:bodyPr>
          <a:lstStyle/>
          <a:p>
            <a:r>
              <a:rPr lang="en-GB" sz="1400" dirty="0" smtClean="0">
                <a:solidFill>
                  <a:srgbClr val="009BBB"/>
                </a:solidFill>
              </a:rPr>
              <a:t>SWIFT Cloud Offering</a:t>
            </a:r>
            <a:endParaRPr lang="en-GB" sz="1400" dirty="0">
              <a:solidFill>
                <a:srgbClr val="009BBB"/>
              </a:solidFill>
            </a:endParaRPr>
          </a:p>
        </p:txBody>
      </p:sp>
      <p:sp>
        <p:nvSpPr>
          <p:cNvPr id="83" name="TextBox 82"/>
          <p:cNvSpPr txBox="1"/>
          <p:nvPr/>
        </p:nvSpPr>
        <p:spPr>
          <a:xfrm>
            <a:off x="3443354" y="4833379"/>
            <a:ext cx="2053767" cy="307777"/>
          </a:xfrm>
          <a:prstGeom prst="rect">
            <a:avLst/>
          </a:prstGeom>
          <a:noFill/>
        </p:spPr>
        <p:txBody>
          <a:bodyPr wrap="none" rtlCol="0">
            <a:spAutoFit/>
          </a:bodyPr>
          <a:lstStyle/>
          <a:p>
            <a:r>
              <a:rPr lang="en-GB" sz="1400" dirty="0" smtClean="0">
                <a:solidFill>
                  <a:schemeClr val="accent5">
                    <a:lumMod val="50000"/>
                  </a:schemeClr>
                </a:solidFill>
              </a:rPr>
              <a:t>Customer infrastructure</a:t>
            </a:r>
            <a:endParaRPr lang="en-GB" sz="1400" dirty="0">
              <a:solidFill>
                <a:schemeClr val="accent5">
                  <a:lumMod val="50000"/>
                </a:schemeClr>
              </a:solidFill>
            </a:endParaRPr>
          </a:p>
        </p:txBody>
      </p:sp>
      <p:cxnSp>
        <p:nvCxnSpPr>
          <p:cNvPr id="93" name="Straight Connector 92"/>
          <p:cNvCxnSpPr/>
          <p:nvPr/>
        </p:nvCxnSpPr>
        <p:spPr bwMode="auto">
          <a:xfrm>
            <a:off x="3446013" y="2269545"/>
            <a:ext cx="4608512" cy="0"/>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95" name="Straight Connector 94"/>
          <p:cNvCxnSpPr/>
          <p:nvPr/>
        </p:nvCxnSpPr>
        <p:spPr bwMode="auto">
          <a:xfrm>
            <a:off x="7776939" y="3252182"/>
            <a:ext cx="288032" cy="0"/>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96" name="Straight Connector 95"/>
          <p:cNvCxnSpPr/>
          <p:nvPr/>
        </p:nvCxnSpPr>
        <p:spPr bwMode="auto">
          <a:xfrm>
            <a:off x="8064971" y="2269545"/>
            <a:ext cx="0" cy="984954"/>
          </a:xfrm>
          <a:prstGeom prst="line">
            <a:avLst/>
          </a:prstGeom>
          <a:solidFill>
            <a:schemeClr val="accent1"/>
          </a:solidFill>
          <a:ln w="19050" cap="flat" cmpd="sng" algn="ctr">
            <a:solidFill>
              <a:schemeClr val="accent3">
                <a:lumMod val="50000"/>
              </a:schemeClr>
            </a:solidFill>
            <a:prstDash val="solid"/>
            <a:round/>
            <a:headEnd type="none" w="med" len="med"/>
            <a:tailEnd type="none" w="med" len="med"/>
          </a:ln>
          <a:effectLst/>
        </p:spPr>
      </p:cxnSp>
      <p:cxnSp>
        <p:nvCxnSpPr>
          <p:cNvPr id="97" name="Straight Connector 96"/>
          <p:cNvCxnSpPr/>
          <p:nvPr/>
        </p:nvCxnSpPr>
        <p:spPr bwMode="auto">
          <a:xfrm>
            <a:off x="3444967" y="2267228"/>
            <a:ext cx="0" cy="315249"/>
          </a:xfrm>
          <a:prstGeom prst="line">
            <a:avLst/>
          </a:prstGeom>
          <a:solidFill>
            <a:schemeClr val="accent1"/>
          </a:solidFill>
          <a:ln w="28575" cap="flat" cmpd="sng" algn="ctr">
            <a:solidFill>
              <a:schemeClr val="accent3">
                <a:lumMod val="50000"/>
              </a:schemeClr>
            </a:solidFill>
            <a:prstDash val="solid"/>
            <a:round/>
            <a:headEnd type="none" w="med" len="med"/>
            <a:tailEnd type="none" w="med" len="med"/>
          </a:ln>
          <a:effectLst/>
        </p:spPr>
      </p:cxnSp>
      <p:sp>
        <p:nvSpPr>
          <p:cNvPr id="103" name="TextBox 102"/>
          <p:cNvSpPr txBox="1"/>
          <p:nvPr/>
        </p:nvSpPr>
        <p:spPr>
          <a:xfrm>
            <a:off x="3301997" y="2602913"/>
            <a:ext cx="995785" cy="276999"/>
          </a:xfrm>
          <a:prstGeom prst="rect">
            <a:avLst/>
          </a:prstGeom>
          <a:noFill/>
        </p:spPr>
        <p:txBody>
          <a:bodyPr wrap="none" rtlCol="0">
            <a:spAutoFit/>
          </a:bodyPr>
          <a:lstStyle/>
          <a:p>
            <a:r>
              <a:rPr lang="en-GB" sz="1200" dirty="0" smtClean="0">
                <a:solidFill>
                  <a:schemeClr val="accent3">
                    <a:lumMod val="50000"/>
                  </a:schemeClr>
                </a:solidFill>
              </a:rPr>
              <a:t>Primary site</a:t>
            </a:r>
            <a:endParaRPr lang="en-GB" sz="1200" dirty="0">
              <a:solidFill>
                <a:schemeClr val="accent3">
                  <a:lumMod val="50000"/>
                </a:schemeClr>
              </a:solidFill>
            </a:endParaRPr>
          </a:p>
        </p:txBody>
      </p:sp>
      <p:sp>
        <p:nvSpPr>
          <p:cNvPr id="111" name="TextBox 110"/>
          <p:cNvSpPr txBox="1"/>
          <p:nvPr/>
        </p:nvSpPr>
        <p:spPr>
          <a:xfrm>
            <a:off x="3590029" y="2314323"/>
            <a:ext cx="1199367" cy="276999"/>
          </a:xfrm>
          <a:prstGeom prst="rect">
            <a:avLst/>
          </a:prstGeom>
          <a:noFill/>
        </p:spPr>
        <p:txBody>
          <a:bodyPr wrap="none" rtlCol="0">
            <a:spAutoFit/>
          </a:bodyPr>
          <a:lstStyle/>
          <a:p>
            <a:r>
              <a:rPr lang="en-GB" sz="1200" dirty="0" smtClean="0">
                <a:solidFill>
                  <a:schemeClr val="accent3">
                    <a:lumMod val="50000"/>
                  </a:schemeClr>
                </a:solidFill>
              </a:rPr>
              <a:t>Secondary site</a:t>
            </a:r>
            <a:endParaRPr lang="en-GB" sz="1200" dirty="0">
              <a:solidFill>
                <a:schemeClr val="accent3">
                  <a:lumMod val="50000"/>
                </a:schemeClr>
              </a:solidFill>
            </a:endParaRPr>
          </a:p>
        </p:txBody>
      </p:sp>
      <p:sp>
        <p:nvSpPr>
          <p:cNvPr id="122" name="Rectangle 121"/>
          <p:cNvSpPr/>
          <p:nvPr/>
        </p:nvSpPr>
        <p:spPr bwMode="auto">
          <a:xfrm>
            <a:off x="1582465" y="2836098"/>
            <a:ext cx="1483668" cy="1863138"/>
          </a:xfrm>
          <a:prstGeom prst="rect">
            <a:avLst/>
          </a:prstGeom>
          <a:pattFill prst="dashUpDiag">
            <a:fgClr>
              <a:srgbClr val="B9B1AB"/>
            </a:fgClr>
            <a:bgClr>
              <a:schemeClr val="bg1"/>
            </a:bgClr>
          </a:pattFill>
          <a:ln w="19050">
            <a:solidFill>
              <a:schemeClr val="bg1">
                <a:lumMod val="85000"/>
              </a:schemeClr>
            </a:solidFill>
            <a:prstDash val="solid"/>
          </a:ln>
        </p:spPr>
        <p:txBody>
          <a:bodyPr wrap="square" rtlCol="0" anchor="ctr">
            <a:noAutofit/>
          </a:bodyPr>
          <a:lstStyle/>
          <a:p>
            <a:pPr algn="ctr"/>
            <a:endParaRPr lang="en-GB" sz="1400" b="1" dirty="0">
              <a:solidFill>
                <a:prstClr val="black"/>
              </a:solidFill>
            </a:endParaRPr>
          </a:p>
        </p:txBody>
      </p:sp>
      <p:sp>
        <p:nvSpPr>
          <p:cNvPr id="123" name="SpeakerAndDate"/>
          <p:cNvSpPr txBox="1">
            <a:spLocks noChangeArrowheads="1"/>
          </p:cNvSpPr>
          <p:nvPr/>
        </p:nvSpPr>
        <p:spPr bwMode="auto">
          <a:xfrm>
            <a:off x="1783646" y="3496223"/>
            <a:ext cx="1159737" cy="478356"/>
          </a:xfrm>
          <a:prstGeom prst="rect">
            <a:avLst/>
          </a:prstGeom>
          <a:noFill/>
          <a:ln w="9525">
            <a:noFill/>
            <a:prstDash val="sysDash"/>
            <a:miter lim="800000"/>
            <a:headEnd/>
            <a:tailEnd/>
          </a:ln>
          <a:effectLst/>
        </p:spPr>
        <p:txBody>
          <a:bodyPr wrap="square" lIns="107970" tIns="53985" rIns="107970" bIns="53985">
            <a:spAutoFit/>
          </a:bodyPr>
          <a:lstStyle/>
          <a:p>
            <a:pPr algn="ctr">
              <a:defRPr/>
            </a:pPr>
            <a:r>
              <a:rPr lang="en-US" sz="1200" b="1" kern="0" dirty="0" smtClean="0">
                <a:solidFill>
                  <a:srgbClr val="B9B1AB"/>
                </a:solidFill>
                <a:latin typeface="Arial"/>
              </a:rPr>
              <a:t>Third party</a:t>
            </a:r>
          </a:p>
          <a:p>
            <a:pPr algn="ctr">
              <a:defRPr/>
            </a:pPr>
            <a:r>
              <a:rPr lang="en-US" sz="1200" b="1" kern="0" dirty="0" smtClean="0">
                <a:solidFill>
                  <a:srgbClr val="B9B1AB"/>
                </a:solidFill>
                <a:latin typeface="Arial"/>
              </a:rPr>
              <a:t>Provider</a:t>
            </a:r>
          </a:p>
        </p:txBody>
      </p:sp>
      <p:sp>
        <p:nvSpPr>
          <p:cNvPr id="124" name="Rectangle 123"/>
          <p:cNvSpPr/>
          <p:nvPr/>
        </p:nvSpPr>
        <p:spPr bwMode="auto">
          <a:xfrm>
            <a:off x="1582465" y="4070706"/>
            <a:ext cx="1483668" cy="623953"/>
          </a:xfrm>
          <a:prstGeom prst="rect">
            <a:avLst/>
          </a:prstGeom>
          <a:pattFill prst="dashDnDiag">
            <a:fgClr>
              <a:srgbClr val="B9B1AB"/>
            </a:fgClr>
            <a:bgClr>
              <a:schemeClr val="bg1"/>
            </a:bgClr>
          </a:pattFill>
          <a:ln w="3175">
            <a:solidFill>
              <a:schemeClr val="bg1">
                <a:lumMod val="85000"/>
              </a:schemeClr>
            </a:solidFill>
            <a:prstDash val="solid"/>
          </a:ln>
        </p:spPr>
        <p:txBody>
          <a:bodyPr wrap="square" rtlCol="0" anchor="ctr">
            <a:noAutofit/>
          </a:bodyPr>
          <a:lstStyle/>
          <a:p>
            <a:pPr algn="ctr"/>
            <a:endParaRPr lang="en-GB" sz="1400" b="1" dirty="0">
              <a:solidFill>
                <a:prstClr val="black"/>
              </a:solidFill>
            </a:endParaRPr>
          </a:p>
        </p:txBody>
      </p:sp>
      <p:sp>
        <p:nvSpPr>
          <p:cNvPr id="6" name="Rectangle 5"/>
          <p:cNvSpPr/>
          <p:nvPr/>
        </p:nvSpPr>
        <p:spPr bwMode="auto">
          <a:xfrm>
            <a:off x="5976739" y="3839229"/>
            <a:ext cx="1800200" cy="932015"/>
          </a:xfrm>
          <a:prstGeom prst="rect">
            <a:avLst/>
          </a:prstGeom>
          <a:noFill/>
          <a:ln w="19050" cap="flat" cmpd="sng" algn="ctr">
            <a:solidFill>
              <a:srgbClr val="00BCE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50" name="Rectangle 49"/>
          <p:cNvSpPr/>
          <p:nvPr/>
        </p:nvSpPr>
        <p:spPr bwMode="auto">
          <a:xfrm>
            <a:off x="8360244" y="2666632"/>
            <a:ext cx="1583752" cy="2104612"/>
          </a:xfrm>
          <a:prstGeom prst="rect">
            <a:avLst/>
          </a:prstGeom>
          <a:noFill/>
          <a:ln w="19050" cap="flat" cmpd="sng" algn="ctr">
            <a:solidFill>
              <a:srgbClr val="00BCE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871084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Alliance Lifeline built on SWIFT Cloud connectivity</a:t>
            </a:r>
            <a:endParaRPr lang="fr-BE" dirty="0"/>
          </a:p>
        </p:txBody>
      </p:sp>
      <p:sp>
        <p:nvSpPr>
          <p:cNvPr id="2" name="Footer Placeholder 1"/>
          <p:cNvSpPr>
            <a:spLocks noGrp="1"/>
          </p:cNvSpPr>
          <p:nvPr>
            <p:ph type="ftr" sz="quarter" idx="10"/>
          </p:nvPr>
        </p:nvSpPr>
        <p:spPr/>
        <p:txBody>
          <a:bodyPr/>
          <a:lstStyle/>
          <a:p>
            <a:r>
              <a:rPr lang="en-US" smtClean="0"/>
              <a:t>Introducing Alliance Lifeline – January 2018 </a:t>
            </a:r>
            <a:endParaRPr lang="en-GB"/>
          </a:p>
        </p:txBody>
      </p:sp>
      <p:sp>
        <p:nvSpPr>
          <p:cNvPr id="47" name="TextBox 46"/>
          <p:cNvSpPr txBox="1"/>
          <p:nvPr/>
        </p:nvSpPr>
        <p:spPr>
          <a:xfrm>
            <a:off x="3311687" y="3866215"/>
            <a:ext cx="7056784" cy="1200329"/>
          </a:xfrm>
          <a:prstGeom prst="rect">
            <a:avLst/>
          </a:prstGeom>
          <a:noFill/>
        </p:spPr>
        <p:txBody>
          <a:bodyPr wrap="square" rtlCol="0">
            <a:spAutoFit/>
          </a:bodyPr>
          <a:lstStyle/>
          <a:p>
            <a:pPr algn="ctr"/>
            <a:r>
              <a:rPr lang="en-GB" sz="2400" b="1" dirty="0" smtClean="0">
                <a:solidFill>
                  <a:srgbClr val="003478"/>
                </a:solidFill>
              </a:rPr>
              <a:t>Availability, Resiliency, ISAE3000</a:t>
            </a:r>
          </a:p>
          <a:p>
            <a:pPr algn="ctr"/>
            <a:endParaRPr lang="en-GB" sz="2400" b="1" dirty="0">
              <a:solidFill>
                <a:srgbClr val="003478"/>
              </a:solidFill>
            </a:endParaRPr>
          </a:p>
          <a:p>
            <a:pPr algn="ctr"/>
            <a:r>
              <a:rPr lang="en-GB" sz="2400" b="1" dirty="0" smtClean="0">
                <a:solidFill>
                  <a:srgbClr val="003478"/>
                </a:solidFill>
              </a:rPr>
              <a:t>Out of band connectivity</a:t>
            </a:r>
            <a:endParaRPr lang="en-GB" sz="2400" b="1" dirty="0">
              <a:solidFill>
                <a:srgbClr val="003478"/>
              </a:solidFill>
            </a:endParaRPr>
          </a:p>
        </p:txBody>
      </p:sp>
      <p:sp>
        <p:nvSpPr>
          <p:cNvPr id="51" name="Rectangle 50"/>
          <p:cNvSpPr/>
          <p:nvPr/>
        </p:nvSpPr>
        <p:spPr>
          <a:xfrm>
            <a:off x="3527710" y="1345935"/>
            <a:ext cx="6696745" cy="2000548"/>
          </a:xfrm>
          <a:prstGeom prst="rect">
            <a:avLst/>
          </a:prstGeom>
        </p:spPr>
        <p:txBody>
          <a:bodyPr wrap="square">
            <a:spAutoFit/>
          </a:bodyPr>
          <a:lstStyle/>
          <a:p>
            <a:pPr algn="ctr"/>
            <a:r>
              <a:rPr lang="en-GB" sz="2000" dirty="0">
                <a:solidFill>
                  <a:srgbClr val="766C62"/>
                </a:solidFill>
              </a:rPr>
              <a:t>SWIFT Cloud-based </a:t>
            </a:r>
            <a:r>
              <a:rPr lang="en-GB" sz="2000" dirty="0" smtClean="0">
                <a:solidFill>
                  <a:srgbClr val="766C62"/>
                </a:solidFill>
              </a:rPr>
              <a:t>connectivity enables to exchange financial transactions with the community</a:t>
            </a:r>
          </a:p>
          <a:p>
            <a:pPr algn="ctr"/>
            <a:endParaRPr lang="en-GB" sz="2000" dirty="0" smtClean="0">
              <a:solidFill>
                <a:srgbClr val="766C62"/>
              </a:solidFill>
            </a:endParaRPr>
          </a:p>
          <a:p>
            <a:pPr algn="ctr"/>
            <a:r>
              <a:rPr lang="en-GB" sz="2000" dirty="0" smtClean="0">
                <a:solidFill>
                  <a:srgbClr val="766C62"/>
                </a:solidFill>
              </a:rPr>
              <a:t>while </a:t>
            </a:r>
            <a:r>
              <a:rPr lang="en-GB" sz="2000" dirty="0">
                <a:solidFill>
                  <a:srgbClr val="766C62"/>
                </a:solidFill>
              </a:rPr>
              <a:t>benefitting from the same security attributes as other SWIFT core </a:t>
            </a:r>
            <a:r>
              <a:rPr lang="en-GB" sz="2000" dirty="0" smtClean="0">
                <a:solidFill>
                  <a:srgbClr val="766C62"/>
                </a:solidFill>
              </a:rPr>
              <a:t>services</a:t>
            </a:r>
            <a:endParaRPr lang="en-GB" sz="2000" dirty="0">
              <a:solidFill>
                <a:srgbClr val="766C62"/>
              </a:solidFill>
            </a:endParaRPr>
          </a:p>
          <a:p>
            <a:pPr algn="ctr"/>
            <a:r>
              <a:rPr lang="en-GB" sz="2400" b="1" dirty="0" smtClean="0">
                <a:solidFill>
                  <a:srgbClr val="766C62"/>
                </a:solidFill>
              </a:rPr>
              <a:t> </a:t>
            </a:r>
          </a:p>
        </p:txBody>
      </p:sp>
      <p:grpSp>
        <p:nvGrpSpPr>
          <p:cNvPr id="54" name="Group 53"/>
          <p:cNvGrpSpPr/>
          <p:nvPr/>
        </p:nvGrpSpPr>
        <p:grpSpPr>
          <a:xfrm>
            <a:off x="720155" y="1166267"/>
            <a:ext cx="2736303" cy="3797512"/>
            <a:chOff x="1008943" y="914399"/>
            <a:chExt cx="2736303" cy="3797512"/>
          </a:xfrm>
        </p:grpSpPr>
        <p:sp>
          <p:nvSpPr>
            <p:cNvPr id="55" name="Oval 54"/>
            <p:cNvSpPr/>
            <p:nvPr/>
          </p:nvSpPr>
          <p:spPr bwMode="auto">
            <a:xfrm>
              <a:off x="1080195" y="914399"/>
              <a:ext cx="2024441" cy="1904436"/>
            </a:xfrm>
            <a:prstGeom prst="ellipse">
              <a:avLst/>
            </a:prstGeom>
            <a:solidFill>
              <a:srgbClr val="B1F9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sp>
          <p:nvSpPr>
            <p:cNvPr id="56" name="Oval 55"/>
            <p:cNvSpPr/>
            <p:nvPr/>
          </p:nvSpPr>
          <p:spPr bwMode="auto">
            <a:xfrm>
              <a:off x="1224211" y="1064872"/>
              <a:ext cx="1728192" cy="1613894"/>
            </a:xfrm>
            <a:prstGeom prst="ellipse">
              <a:avLst/>
            </a:prstGeom>
            <a:solidFill>
              <a:srgbClr val="6DD9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nvGrpSpPr>
            <p:cNvPr id="57" name="Group 56"/>
            <p:cNvGrpSpPr/>
            <p:nvPr/>
          </p:nvGrpSpPr>
          <p:grpSpPr>
            <a:xfrm>
              <a:off x="1325908" y="1346639"/>
              <a:ext cx="1482479" cy="951174"/>
              <a:chOff x="7529893" y="859722"/>
              <a:chExt cx="1831222" cy="1124096"/>
            </a:xfrm>
          </p:grpSpPr>
          <p:sp>
            <p:nvSpPr>
              <p:cNvPr id="79" name="Freeform 78"/>
              <p:cNvSpPr>
                <a:spLocks/>
              </p:cNvSpPr>
              <p:nvPr/>
            </p:nvSpPr>
            <p:spPr bwMode="auto">
              <a:xfrm>
                <a:off x="7529893" y="859722"/>
                <a:ext cx="1831222" cy="1124096"/>
              </a:xfrm>
              <a:custGeom>
                <a:avLst/>
                <a:gdLst>
                  <a:gd name="T0" fmla="*/ 120 w 148"/>
                  <a:gd name="T1" fmla="*/ 27 h 91"/>
                  <a:gd name="T2" fmla="*/ 120 w 148"/>
                  <a:gd name="T3" fmla="*/ 27 h 91"/>
                  <a:gd name="T4" fmla="*/ 118 w 148"/>
                  <a:gd name="T5" fmla="*/ 27 h 91"/>
                  <a:gd name="T6" fmla="*/ 117 w 148"/>
                  <a:gd name="T7" fmla="*/ 27 h 91"/>
                  <a:gd name="T8" fmla="*/ 117 w 148"/>
                  <a:gd name="T9" fmla="*/ 27 h 91"/>
                  <a:gd name="T10" fmla="*/ 97 w 148"/>
                  <a:gd name="T11" fmla="*/ 41 h 91"/>
                  <a:gd name="T12" fmla="*/ 95 w 148"/>
                  <a:gd name="T13" fmla="*/ 42 h 91"/>
                  <a:gd name="T14" fmla="*/ 95 w 148"/>
                  <a:gd name="T15" fmla="*/ 42 h 91"/>
                  <a:gd name="T16" fmla="*/ 94 w 148"/>
                  <a:gd name="T17" fmla="*/ 40 h 91"/>
                  <a:gd name="T18" fmla="*/ 116 w 148"/>
                  <a:gd name="T19" fmla="*/ 25 h 91"/>
                  <a:gd name="T20" fmla="*/ 82 w 148"/>
                  <a:gd name="T21" fmla="*/ 0 h 91"/>
                  <a:gd name="T22" fmla="*/ 50 w 148"/>
                  <a:gd name="T23" fmla="*/ 20 h 91"/>
                  <a:gd name="T24" fmla="*/ 44 w 148"/>
                  <a:gd name="T25" fmla="*/ 19 h 91"/>
                  <a:gd name="T26" fmla="*/ 21 w 148"/>
                  <a:gd name="T27" fmla="*/ 39 h 91"/>
                  <a:gd name="T28" fmla="*/ 0 w 148"/>
                  <a:gd name="T29" fmla="*/ 63 h 91"/>
                  <a:gd name="T30" fmla="*/ 30 w 148"/>
                  <a:gd name="T31" fmla="*/ 91 h 91"/>
                  <a:gd name="T32" fmla="*/ 118 w 148"/>
                  <a:gd name="T33" fmla="*/ 91 h 91"/>
                  <a:gd name="T34" fmla="*/ 148 w 148"/>
                  <a:gd name="T35" fmla="*/ 60 h 91"/>
                  <a:gd name="T36" fmla="*/ 148 w 148"/>
                  <a:gd name="T37" fmla="*/ 58 h 91"/>
                  <a:gd name="T38" fmla="*/ 120 w 148"/>
                  <a:gd name="T39" fmla="*/ 2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8" h="91">
                    <a:moveTo>
                      <a:pt x="120" y="27"/>
                    </a:moveTo>
                    <a:cubicBezTo>
                      <a:pt x="120" y="27"/>
                      <a:pt x="120" y="27"/>
                      <a:pt x="120" y="27"/>
                    </a:cubicBezTo>
                    <a:cubicBezTo>
                      <a:pt x="119" y="27"/>
                      <a:pt x="118" y="27"/>
                      <a:pt x="118" y="27"/>
                    </a:cubicBezTo>
                    <a:cubicBezTo>
                      <a:pt x="117" y="27"/>
                      <a:pt x="117" y="27"/>
                      <a:pt x="117" y="27"/>
                    </a:cubicBezTo>
                    <a:cubicBezTo>
                      <a:pt x="117" y="27"/>
                      <a:pt x="117" y="27"/>
                      <a:pt x="117" y="27"/>
                    </a:cubicBezTo>
                    <a:cubicBezTo>
                      <a:pt x="102" y="27"/>
                      <a:pt x="97" y="41"/>
                      <a:pt x="97" y="41"/>
                    </a:cubicBezTo>
                    <a:cubicBezTo>
                      <a:pt x="96" y="42"/>
                      <a:pt x="96" y="42"/>
                      <a:pt x="95" y="42"/>
                    </a:cubicBezTo>
                    <a:cubicBezTo>
                      <a:pt x="95" y="42"/>
                      <a:pt x="95" y="42"/>
                      <a:pt x="95" y="42"/>
                    </a:cubicBezTo>
                    <a:cubicBezTo>
                      <a:pt x="94" y="42"/>
                      <a:pt x="94" y="41"/>
                      <a:pt x="94" y="40"/>
                    </a:cubicBezTo>
                    <a:cubicBezTo>
                      <a:pt x="94" y="40"/>
                      <a:pt x="100" y="25"/>
                      <a:pt x="116" y="25"/>
                    </a:cubicBezTo>
                    <a:cubicBezTo>
                      <a:pt x="111" y="10"/>
                      <a:pt x="97" y="0"/>
                      <a:pt x="82" y="0"/>
                    </a:cubicBezTo>
                    <a:cubicBezTo>
                      <a:pt x="68" y="0"/>
                      <a:pt x="56" y="8"/>
                      <a:pt x="50" y="20"/>
                    </a:cubicBezTo>
                    <a:cubicBezTo>
                      <a:pt x="48" y="19"/>
                      <a:pt x="46" y="19"/>
                      <a:pt x="44" y="19"/>
                    </a:cubicBezTo>
                    <a:cubicBezTo>
                      <a:pt x="32" y="19"/>
                      <a:pt x="22" y="28"/>
                      <a:pt x="21" y="39"/>
                    </a:cubicBezTo>
                    <a:cubicBezTo>
                      <a:pt x="9" y="41"/>
                      <a:pt x="0" y="51"/>
                      <a:pt x="0" y="63"/>
                    </a:cubicBezTo>
                    <a:cubicBezTo>
                      <a:pt x="0" y="79"/>
                      <a:pt x="12" y="91"/>
                      <a:pt x="30" y="91"/>
                    </a:cubicBezTo>
                    <a:cubicBezTo>
                      <a:pt x="118" y="91"/>
                      <a:pt x="118" y="91"/>
                      <a:pt x="118" y="91"/>
                    </a:cubicBezTo>
                    <a:cubicBezTo>
                      <a:pt x="135" y="91"/>
                      <a:pt x="148" y="77"/>
                      <a:pt x="148" y="60"/>
                    </a:cubicBezTo>
                    <a:cubicBezTo>
                      <a:pt x="148" y="58"/>
                      <a:pt x="148" y="58"/>
                      <a:pt x="148" y="58"/>
                    </a:cubicBezTo>
                    <a:cubicBezTo>
                      <a:pt x="148" y="42"/>
                      <a:pt x="136" y="29"/>
                      <a:pt x="120" y="27"/>
                    </a:cubicBezTo>
                    <a:close/>
                  </a:path>
                </a:pathLst>
              </a:custGeom>
              <a:solidFill>
                <a:schemeClr val="bg1"/>
              </a:solidFill>
              <a:ln>
                <a:solidFill>
                  <a:schemeClr val="tx2"/>
                </a:solidFill>
              </a:ln>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 name="TextBox 79"/>
              <p:cNvSpPr txBox="1"/>
              <p:nvPr/>
            </p:nvSpPr>
            <p:spPr bwMode="auto">
              <a:xfrm>
                <a:off x="7733923" y="1293973"/>
                <a:ext cx="1075589" cy="618341"/>
              </a:xfrm>
              <a:prstGeom prst="rect">
                <a:avLst/>
              </a:prstGeom>
              <a:noFill/>
            </p:spPr>
            <p:txBody>
              <a:bodyPr wrap="none">
                <a:spAutoFit/>
              </a:bodyPr>
              <a:lstStyle/>
              <a:p>
                <a:pPr>
                  <a:defRPr/>
                </a:pPr>
                <a:r>
                  <a:rPr lang="en-GB" sz="1400" b="1" dirty="0" smtClean="0">
                    <a:solidFill>
                      <a:srgbClr val="002060"/>
                    </a:solidFill>
                  </a:rPr>
                  <a:t>Alliance</a:t>
                </a:r>
              </a:p>
              <a:p>
                <a:pPr>
                  <a:defRPr/>
                </a:pPr>
                <a:r>
                  <a:rPr lang="en-GB" sz="1400" b="1" dirty="0" smtClean="0">
                    <a:solidFill>
                      <a:srgbClr val="002060"/>
                    </a:solidFill>
                  </a:rPr>
                  <a:t> Lifeline</a:t>
                </a:r>
                <a:endParaRPr lang="en-GB" sz="1400" b="1" dirty="0">
                  <a:solidFill>
                    <a:srgbClr val="002060"/>
                  </a:solidFill>
                </a:endParaRPr>
              </a:p>
            </p:txBody>
          </p:sp>
          <p:pic>
            <p:nvPicPr>
              <p:cNvPr id="81" name="Picture 58" descr="SWIFT_Logo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1108" y="1291356"/>
                <a:ext cx="644384" cy="64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9" name="Line 38"/>
            <p:cNvSpPr>
              <a:spLocks noChangeShapeType="1"/>
            </p:cNvSpPr>
            <p:nvPr/>
          </p:nvSpPr>
          <p:spPr bwMode="auto">
            <a:xfrm flipH="1" flipV="1">
              <a:off x="2101046" y="2297810"/>
              <a:ext cx="2445" cy="1596847"/>
            </a:xfrm>
            <a:prstGeom prst="line">
              <a:avLst/>
            </a:prstGeom>
            <a:solidFill>
              <a:srgbClr val="FFFFFF">
                <a:lumMod val="95000"/>
              </a:srgbClr>
            </a:solidFill>
            <a:ln w="19050">
              <a:solidFill>
                <a:srgbClr val="002060"/>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b="1" kern="0" dirty="0">
                <a:solidFill>
                  <a:srgbClr val="000000"/>
                </a:solidFill>
              </a:endParaRPr>
            </a:p>
          </p:txBody>
        </p:sp>
        <p:sp>
          <p:nvSpPr>
            <p:cNvPr id="60" name="Line 38"/>
            <p:cNvSpPr>
              <a:spLocks noChangeShapeType="1"/>
            </p:cNvSpPr>
            <p:nvPr/>
          </p:nvSpPr>
          <p:spPr bwMode="auto">
            <a:xfrm flipH="1" flipV="1">
              <a:off x="1142826" y="3894658"/>
              <a:ext cx="1921332" cy="0"/>
            </a:xfrm>
            <a:prstGeom prst="line">
              <a:avLst/>
            </a:prstGeom>
            <a:solidFill>
              <a:srgbClr val="FFFFFF">
                <a:lumMod val="95000"/>
              </a:srgbClr>
            </a:solidFill>
            <a:ln w="19050">
              <a:solidFill>
                <a:schemeClr val="tx1">
                  <a:lumMod val="50000"/>
                  <a:lumOff val="50000"/>
                </a:scheme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grpSp>
          <p:nvGrpSpPr>
            <p:cNvPr id="61" name="Group 60"/>
            <p:cNvGrpSpPr/>
            <p:nvPr/>
          </p:nvGrpSpPr>
          <p:grpSpPr>
            <a:xfrm>
              <a:off x="1034941" y="4262611"/>
              <a:ext cx="2061478" cy="449300"/>
              <a:chOff x="1002681" y="4389375"/>
              <a:chExt cx="2061478" cy="449300"/>
            </a:xfrm>
          </p:grpSpPr>
          <p:grpSp>
            <p:nvGrpSpPr>
              <p:cNvPr id="63" name="Group 62"/>
              <p:cNvGrpSpPr/>
              <p:nvPr/>
            </p:nvGrpSpPr>
            <p:grpSpPr>
              <a:xfrm>
                <a:off x="1537382" y="4389375"/>
                <a:ext cx="443059" cy="449300"/>
                <a:chOff x="5043124" y="2318396"/>
                <a:chExt cx="1176072" cy="1339415"/>
              </a:xfrm>
            </p:grpSpPr>
            <p:pic>
              <p:nvPicPr>
                <p:cNvPr id="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 name="Isosceles Triangle 76"/>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sp>
              <p:nvSpPr>
                <p:cNvPr id="78" name="Rectangle 77"/>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grpSp>
            <p:nvGrpSpPr>
              <p:cNvPr id="64" name="Group 63"/>
              <p:cNvGrpSpPr/>
              <p:nvPr/>
            </p:nvGrpSpPr>
            <p:grpSpPr>
              <a:xfrm>
                <a:off x="1002681" y="4389375"/>
                <a:ext cx="443059" cy="449300"/>
                <a:chOff x="5043124" y="2318396"/>
                <a:chExt cx="1176072" cy="1339415"/>
              </a:xfrm>
            </p:grpSpPr>
            <p:pic>
              <p:nvPicPr>
                <p:cNvPr id="7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4" name="Isosceles Triangle 73"/>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sp>
              <p:nvSpPr>
                <p:cNvPr id="75" name="Rectangle 74"/>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grpSp>
            <p:nvGrpSpPr>
              <p:cNvPr id="65" name="Group 64"/>
              <p:cNvGrpSpPr/>
              <p:nvPr/>
            </p:nvGrpSpPr>
            <p:grpSpPr>
              <a:xfrm>
                <a:off x="2098834" y="4389375"/>
                <a:ext cx="443059" cy="449300"/>
                <a:chOff x="5043124" y="2318396"/>
                <a:chExt cx="1176072" cy="1339415"/>
              </a:xfrm>
            </p:grpSpPr>
            <p:pic>
              <p:nvPicPr>
                <p:cNvPr id="7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Isosceles Triangle 70"/>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sp>
              <p:nvSpPr>
                <p:cNvPr id="72" name="Rectangle 71"/>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grpSp>
            <p:nvGrpSpPr>
              <p:cNvPr id="66" name="Group 65"/>
              <p:cNvGrpSpPr/>
              <p:nvPr/>
            </p:nvGrpSpPr>
            <p:grpSpPr>
              <a:xfrm>
                <a:off x="2621100" y="4389375"/>
                <a:ext cx="443059" cy="449300"/>
                <a:chOff x="5043124" y="2318396"/>
                <a:chExt cx="1176072" cy="1339415"/>
              </a:xfrm>
            </p:grpSpPr>
            <p:pic>
              <p:nvPicPr>
                <p:cNvPr id="6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Isosceles Triangle 67"/>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sp>
              <p:nvSpPr>
                <p:cNvPr id="69" name="Rectangle 68"/>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grpSp>
        <p:sp>
          <p:nvSpPr>
            <p:cNvPr id="62" name="TextBox 61"/>
            <p:cNvSpPr txBox="1"/>
            <p:nvPr/>
          </p:nvSpPr>
          <p:spPr>
            <a:xfrm>
              <a:off x="1008943" y="3902571"/>
              <a:ext cx="2736303" cy="400110"/>
            </a:xfrm>
            <a:prstGeom prst="rect">
              <a:avLst/>
            </a:prstGeom>
            <a:noFill/>
          </p:spPr>
          <p:txBody>
            <a:bodyPr wrap="square" rtlCol="0">
              <a:spAutoFit/>
            </a:bodyPr>
            <a:lstStyle/>
            <a:p>
              <a:r>
                <a:rPr lang="en-GB" sz="2000" dirty="0" smtClean="0">
                  <a:solidFill>
                    <a:prstClr val="black">
                      <a:lumMod val="50000"/>
                      <a:lumOff val="50000"/>
                    </a:prstClr>
                  </a:solidFill>
                </a:rPr>
                <a:t>Financial industry</a:t>
              </a:r>
              <a:endParaRPr lang="en-GB" sz="2000" dirty="0">
                <a:solidFill>
                  <a:prstClr val="black">
                    <a:lumMod val="50000"/>
                    <a:lumOff val="50000"/>
                  </a:prstClr>
                </a:solidFill>
              </a:endParaRPr>
            </a:p>
          </p:txBody>
        </p:sp>
      </p:grpSp>
    </p:spTree>
    <p:extLst>
      <p:ext uri="{BB962C8B-B14F-4D97-AF65-F5344CB8AC3E}">
        <p14:creationId xmlns:p14="http://schemas.microsoft.com/office/powerpoint/2010/main" val="1543514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191" y="3962747"/>
            <a:ext cx="75819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r>
              <a:rPr lang="en-US" smtClean="0"/>
              <a:t>Introducing Alliance Lifeline – January 2018 </a:t>
            </a:r>
            <a:endParaRPr lang="en-GB"/>
          </a:p>
        </p:txBody>
      </p:sp>
      <p:sp>
        <p:nvSpPr>
          <p:cNvPr id="44" name="Rectangle 9"/>
          <p:cNvSpPr>
            <a:spLocks noChangeArrowheads="1"/>
          </p:cNvSpPr>
          <p:nvPr/>
        </p:nvSpPr>
        <p:spPr bwMode="auto">
          <a:xfrm>
            <a:off x="6023992" y="836564"/>
            <a:ext cx="3649911" cy="1440160"/>
          </a:xfrm>
          <a:prstGeom prst="rect">
            <a:avLst/>
          </a:prstGeom>
          <a:solidFill>
            <a:schemeClr val="bg1">
              <a:lumMod val="95000"/>
            </a:schemeClr>
          </a:solidFill>
          <a:ln w="9525" algn="ctr">
            <a:noFill/>
            <a:round/>
            <a:headEnd/>
            <a:tailEnd/>
          </a:ln>
        </p:spPr>
        <p:txBody>
          <a:bodyPr/>
          <a:lstStyle>
            <a:lvl1pPr eaLnBrk="0" hangingPunct="0">
              <a:lnSpc>
                <a:spcPct val="95000"/>
              </a:lnSpc>
              <a:spcBef>
                <a:spcPts val="900"/>
              </a:spcBef>
              <a:buClr>
                <a:srgbClr val="B71234"/>
              </a:buClr>
              <a:buChar char="•"/>
              <a:defRPr>
                <a:solidFill>
                  <a:srgbClr val="000000"/>
                </a:solidFill>
                <a:latin typeface="Arial" pitchFamily="34" charset="0"/>
              </a:defRPr>
            </a:lvl1pPr>
            <a:lvl2pPr marL="742950" indent="-285750" eaLnBrk="0" hangingPunct="0">
              <a:lnSpc>
                <a:spcPct val="95000"/>
              </a:lnSpc>
              <a:spcBef>
                <a:spcPts val="300"/>
              </a:spcBef>
              <a:buClr>
                <a:srgbClr val="B71234"/>
              </a:buClr>
              <a:buFont typeface="Lucida Grande"/>
              <a:buChar char="+"/>
              <a:defRPr sz="1600">
                <a:solidFill>
                  <a:srgbClr val="766A62"/>
                </a:solidFill>
                <a:latin typeface="Arial" pitchFamily="34" charset="0"/>
              </a:defRPr>
            </a:lvl2pPr>
            <a:lvl3pPr marL="1143000" indent="-228600" eaLnBrk="0" hangingPunct="0">
              <a:lnSpc>
                <a:spcPct val="95000"/>
              </a:lnSpc>
              <a:spcBef>
                <a:spcPts val="300"/>
              </a:spcBef>
              <a:buClr>
                <a:srgbClr val="B71234"/>
              </a:buClr>
              <a:buFont typeface="Lucida Grande"/>
              <a:buChar char="–"/>
              <a:defRPr sz="1200">
                <a:solidFill>
                  <a:srgbClr val="766A62"/>
                </a:solidFill>
                <a:latin typeface="Arial" pitchFamily="34" charset="0"/>
              </a:defRPr>
            </a:lvl3pPr>
            <a:lvl4pPr marL="1600200" indent="-228600" eaLnBrk="0" hangingPunct="0">
              <a:lnSpc>
                <a:spcPct val="95000"/>
              </a:lnSpc>
              <a:spcBef>
                <a:spcPts val="300"/>
              </a:spcBef>
              <a:buClr>
                <a:srgbClr val="B71234"/>
              </a:buClr>
              <a:buFont typeface="Wingdings" pitchFamily="2" charset="2"/>
              <a:buChar char="§"/>
              <a:defRPr sz="1000">
                <a:solidFill>
                  <a:srgbClr val="766A62"/>
                </a:solidFill>
                <a:latin typeface="Arial" pitchFamily="34" charset="0"/>
              </a:defRPr>
            </a:lvl4pPr>
            <a:lvl5pPr marL="2057400" indent="-228600" eaLnBrk="0" hangingPunct="0">
              <a:lnSpc>
                <a:spcPct val="95000"/>
              </a:lnSpc>
              <a:spcBef>
                <a:spcPts val="300"/>
              </a:spcBef>
              <a:buClr>
                <a:srgbClr val="B71234"/>
              </a:buClr>
              <a:buSzPct val="80000"/>
              <a:buFont typeface="Lucida Grande"/>
              <a:buChar char="&gt;"/>
              <a:defRPr sz="1000">
                <a:solidFill>
                  <a:srgbClr val="766A62"/>
                </a:solidFill>
                <a:latin typeface="Arial" pitchFamily="34" charset="0"/>
              </a:defRPr>
            </a:lvl5pPr>
            <a:lvl6pPr marL="25146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6pPr>
            <a:lvl7pPr marL="29718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7pPr>
            <a:lvl8pPr marL="34290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8pPr>
            <a:lvl9pPr marL="38862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9pPr>
          </a:lstStyle>
          <a:p>
            <a:pPr>
              <a:lnSpc>
                <a:spcPct val="100000"/>
              </a:lnSpc>
              <a:spcBef>
                <a:spcPct val="0"/>
              </a:spcBef>
              <a:buClrTx/>
              <a:buFontTx/>
              <a:buNone/>
            </a:pPr>
            <a:endParaRPr lang="en-US" altLang="en-US" smtClean="0">
              <a:solidFill>
                <a:srgbClr val="444E69"/>
              </a:solidFill>
              <a:cs typeface="Arial" pitchFamily="34" charset="0"/>
            </a:endParaRPr>
          </a:p>
        </p:txBody>
      </p:sp>
      <p:grpSp>
        <p:nvGrpSpPr>
          <p:cNvPr id="6" name="Group 5"/>
          <p:cNvGrpSpPr/>
          <p:nvPr/>
        </p:nvGrpSpPr>
        <p:grpSpPr>
          <a:xfrm>
            <a:off x="6439396" y="1126231"/>
            <a:ext cx="2819103" cy="930751"/>
            <a:chOff x="1055588" y="1846311"/>
            <a:chExt cx="2819103" cy="930751"/>
          </a:xfrm>
        </p:grpSpPr>
        <p:sp>
          <p:nvSpPr>
            <p:cNvPr id="46" name="Rectangle 45"/>
            <p:cNvSpPr/>
            <p:nvPr/>
          </p:nvSpPr>
          <p:spPr bwMode="auto">
            <a:xfrm>
              <a:off x="1055588" y="1846311"/>
              <a:ext cx="1270017" cy="930751"/>
            </a:xfrm>
            <a:prstGeom prst="rect">
              <a:avLst/>
            </a:prstGeom>
            <a:solidFill>
              <a:schemeClr val="accent2"/>
            </a:solidFill>
            <a:ln w="9525" cap="flat" cmpd="sng" algn="ctr">
              <a:noFill/>
              <a:prstDash val="solid"/>
              <a:round/>
              <a:headEnd type="none" w="med" len="med"/>
              <a:tailEnd type="none" w="med" len="med"/>
            </a:ln>
            <a:effectLst/>
          </p:spPr>
          <p:txBody>
            <a:bodyPr/>
            <a:lstStyle/>
            <a:p>
              <a:pPr algn="ctr">
                <a:defRPr/>
              </a:pPr>
              <a:endParaRPr lang="en-US" sz="1800" dirty="0" smtClean="0">
                <a:solidFill>
                  <a:schemeClr val="bg1"/>
                </a:solidFill>
                <a:cs typeface="Arial" pitchFamily="34" charset="0"/>
              </a:endParaRPr>
            </a:p>
            <a:p>
              <a:pPr algn="ctr">
                <a:defRPr/>
              </a:pPr>
              <a:endParaRPr lang="en-US" sz="1800" dirty="0">
                <a:solidFill>
                  <a:schemeClr val="bg1"/>
                </a:solidFill>
                <a:cs typeface="Arial" pitchFamily="34" charset="0"/>
              </a:endParaRPr>
            </a:p>
            <a:p>
              <a:pPr algn="ctr">
                <a:defRPr/>
              </a:pPr>
              <a:r>
                <a:rPr lang="en-US" sz="1600" dirty="0" smtClean="0">
                  <a:solidFill>
                    <a:schemeClr val="bg1"/>
                  </a:solidFill>
                  <a:cs typeface="Arial" pitchFamily="34" charset="0"/>
                </a:rPr>
                <a:t>Primary </a:t>
              </a:r>
              <a:r>
                <a:rPr lang="en-US" sz="1600" dirty="0">
                  <a:solidFill>
                    <a:schemeClr val="bg1"/>
                  </a:solidFill>
                  <a:cs typeface="Arial" pitchFamily="34" charset="0"/>
                </a:rPr>
                <a:t>site</a:t>
              </a:r>
            </a:p>
          </p:txBody>
        </p:sp>
        <p:sp>
          <p:nvSpPr>
            <p:cNvPr id="47" name="Rectangle 79"/>
            <p:cNvSpPr>
              <a:spLocks noChangeArrowheads="1"/>
            </p:cNvSpPr>
            <p:nvPr/>
          </p:nvSpPr>
          <p:spPr bwMode="auto">
            <a:xfrm>
              <a:off x="2506539" y="1846311"/>
              <a:ext cx="1368152" cy="930751"/>
            </a:xfrm>
            <a:prstGeom prst="rect">
              <a:avLst/>
            </a:prstGeom>
            <a:solidFill>
              <a:srgbClr val="766C62"/>
            </a:solidFill>
            <a:ln>
              <a:noFill/>
            </a:ln>
            <a:extLst/>
          </p:spPr>
          <p:txBody>
            <a:bodyPr/>
            <a:lstStyle>
              <a:lvl1pPr eaLnBrk="0" hangingPunct="0">
                <a:lnSpc>
                  <a:spcPct val="95000"/>
                </a:lnSpc>
                <a:spcBef>
                  <a:spcPts val="900"/>
                </a:spcBef>
                <a:buClr>
                  <a:srgbClr val="B71234"/>
                </a:buClr>
                <a:buChar char="•"/>
                <a:defRPr>
                  <a:solidFill>
                    <a:srgbClr val="000000"/>
                  </a:solidFill>
                  <a:latin typeface="Arial" pitchFamily="34" charset="0"/>
                </a:defRPr>
              </a:lvl1pPr>
              <a:lvl2pPr marL="742950" indent="-285750" eaLnBrk="0" hangingPunct="0">
                <a:lnSpc>
                  <a:spcPct val="95000"/>
                </a:lnSpc>
                <a:spcBef>
                  <a:spcPts val="300"/>
                </a:spcBef>
                <a:buClr>
                  <a:srgbClr val="B71234"/>
                </a:buClr>
                <a:buFont typeface="Lucida Grande"/>
                <a:buChar char="+"/>
                <a:defRPr sz="1600">
                  <a:solidFill>
                    <a:srgbClr val="766A62"/>
                  </a:solidFill>
                  <a:latin typeface="Arial" pitchFamily="34" charset="0"/>
                </a:defRPr>
              </a:lvl2pPr>
              <a:lvl3pPr marL="1143000" indent="-228600" eaLnBrk="0" hangingPunct="0">
                <a:lnSpc>
                  <a:spcPct val="95000"/>
                </a:lnSpc>
                <a:spcBef>
                  <a:spcPts val="300"/>
                </a:spcBef>
                <a:buClr>
                  <a:srgbClr val="B71234"/>
                </a:buClr>
                <a:buFont typeface="Lucida Grande"/>
                <a:buChar char="–"/>
                <a:defRPr sz="1200">
                  <a:solidFill>
                    <a:srgbClr val="766A62"/>
                  </a:solidFill>
                  <a:latin typeface="Arial" pitchFamily="34" charset="0"/>
                </a:defRPr>
              </a:lvl3pPr>
              <a:lvl4pPr marL="1600200" indent="-228600" eaLnBrk="0" hangingPunct="0">
                <a:lnSpc>
                  <a:spcPct val="95000"/>
                </a:lnSpc>
                <a:spcBef>
                  <a:spcPts val="300"/>
                </a:spcBef>
                <a:buClr>
                  <a:srgbClr val="B71234"/>
                </a:buClr>
                <a:buFont typeface="Wingdings" pitchFamily="2" charset="2"/>
                <a:buChar char="§"/>
                <a:defRPr sz="1000">
                  <a:solidFill>
                    <a:srgbClr val="766A62"/>
                  </a:solidFill>
                  <a:latin typeface="Arial" pitchFamily="34" charset="0"/>
                </a:defRPr>
              </a:lvl4pPr>
              <a:lvl5pPr marL="2057400" indent="-228600" eaLnBrk="0" hangingPunct="0">
                <a:lnSpc>
                  <a:spcPct val="95000"/>
                </a:lnSpc>
                <a:spcBef>
                  <a:spcPts val="300"/>
                </a:spcBef>
                <a:buClr>
                  <a:srgbClr val="B71234"/>
                </a:buClr>
                <a:buSzPct val="80000"/>
                <a:buFont typeface="Lucida Grande"/>
                <a:buChar char="&gt;"/>
                <a:defRPr sz="1000">
                  <a:solidFill>
                    <a:srgbClr val="766A62"/>
                  </a:solidFill>
                  <a:latin typeface="Arial" pitchFamily="34" charset="0"/>
                </a:defRPr>
              </a:lvl5pPr>
              <a:lvl6pPr marL="25146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6pPr>
              <a:lvl7pPr marL="29718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7pPr>
              <a:lvl8pPr marL="34290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8pPr>
              <a:lvl9pPr marL="3886200" indent="-228600" eaLnBrk="0" fontAlgn="base" hangingPunct="0">
                <a:lnSpc>
                  <a:spcPct val="95000"/>
                </a:lnSpc>
                <a:spcBef>
                  <a:spcPts val="300"/>
                </a:spcBef>
                <a:spcAft>
                  <a:spcPct val="0"/>
                </a:spcAft>
                <a:buClr>
                  <a:srgbClr val="B71234"/>
                </a:buClr>
                <a:buSzPct val="80000"/>
                <a:buFont typeface="Lucida Grande"/>
                <a:buChar char="&gt;"/>
                <a:defRPr sz="1000">
                  <a:solidFill>
                    <a:srgbClr val="766A62"/>
                  </a:solidFill>
                  <a:latin typeface="Arial" pitchFamily="34" charset="0"/>
                </a:defRPr>
              </a:lvl9pPr>
            </a:lstStyle>
            <a:p>
              <a:pPr algn="ctr">
                <a:lnSpc>
                  <a:spcPct val="100000"/>
                </a:lnSpc>
                <a:spcBef>
                  <a:spcPct val="0"/>
                </a:spcBef>
                <a:buClrTx/>
                <a:buFontTx/>
                <a:buNone/>
              </a:pPr>
              <a:endParaRPr lang="en-US" altLang="en-US" sz="1800" dirty="0" smtClean="0">
                <a:solidFill>
                  <a:schemeClr val="bg1"/>
                </a:solidFill>
                <a:cs typeface="Arial" pitchFamily="34" charset="0"/>
              </a:endParaRPr>
            </a:p>
            <a:p>
              <a:pPr algn="ctr">
                <a:lnSpc>
                  <a:spcPct val="100000"/>
                </a:lnSpc>
                <a:spcBef>
                  <a:spcPct val="0"/>
                </a:spcBef>
                <a:buClrTx/>
                <a:buFontTx/>
                <a:buNone/>
              </a:pPr>
              <a:endParaRPr lang="en-US" altLang="en-US" sz="1800" dirty="0">
                <a:solidFill>
                  <a:schemeClr val="bg1"/>
                </a:solidFill>
                <a:cs typeface="Arial" pitchFamily="34" charset="0"/>
              </a:endParaRPr>
            </a:p>
            <a:p>
              <a:pPr algn="ctr">
                <a:lnSpc>
                  <a:spcPct val="100000"/>
                </a:lnSpc>
                <a:spcBef>
                  <a:spcPct val="0"/>
                </a:spcBef>
                <a:buClrTx/>
                <a:buFontTx/>
                <a:buNone/>
              </a:pPr>
              <a:r>
                <a:rPr lang="en-US" altLang="en-US" sz="1600" dirty="0" smtClean="0">
                  <a:solidFill>
                    <a:schemeClr val="bg1"/>
                  </a:solidFill>
                  <a:cs typeface="Arial" pitchFamily="34" charset="0"/>
                </a:rPr>
                <a:t>Backup site</a:t>
              </a:r>
            </a:p>
          </p:txBody>
        </p:sp>
        <p:pic>
          <p:nvPicPr>
            <p:cNvPr id="48" name="Picture 47" descr="sw_interf_comp_cmyk_warmgray_10"/>
            <p:cNvPicPr>
              <a:picLocks noChangeAspect="1" noChangeArrowheads="1"/>
            </p:cNvPicPr>
            <p:nvPr/>
          </p:nvPicPr>
          <p:blipFill>
            <a:blip r:embed="rId4"/>
            <a:srcRect/>
            <a:stretch>
              <a:fillRect/>
            </a:stretch>
          </p:blipFill>
          <p:spPr bwMode="auto">
            <a:xfrm>
              <a:off x="1498427" y="1936118"/>
              <a:ext cx="535500" cy="487688"/>
            </a:xfrm>
            <a:prstGeom prst="rect">
              <a:avLst/>
            </a:prstGeom>
            <a:noFill/>
            <a:ln>
              <a:noFill/>
            </a:ln>
          </p:spPr>
        </p:pic>
        <p:pic>
          <p:nvPicPr>
            <p:cNvPr id="49" name="Picture 48" descr="sw_interf_comp_cmyk_warmgray_10"/>
            <p:cNvPicPr>
              <a:picLocks noChangeAspect="1" noChangeArrowheads="1"/>
            </p:cNvPicPr>
            <p:nvPr/>
          </p:nvPicPr>
          <p:blipFill>
            <a:blip r:embed="rId4"/>
            <a:srcRect/>
            <a:stretch>
              <a:fillRect/>
            </a:stretch>
          </p:blipFill>
          <p:spPr bwMode="auto">
            <a:xfrm>
              <a:off x="2857896" y="1947021"/>
              <a:ext cx="535500" cy="487688"/>
            </a:xfrm>
            <a:prstGeom prst="rect">
              <a:avLst/>
            </a:prstGeom>
            <a:noFill/>
            <a:ln>
              <a:noFill/>
            </a:ln>
          </p:spPr>
        </p:pic>
      </p:grpSp>
      <p:sp>
        <p:nvSpPr>
          <p:cNvPr id="5" name="Rectangle 4"/>
          <p:cNvSpPr/>
          <p:nvPr/>
        </p:nvSpPr>
        <p:spPr bwMode="auto">
          <a:xfrm>
            <a:off x="5760715" y="446187"/>
            <a:ext cx="4176464" cy="338437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11" name="Straight Connector 10"/>
          <p:cNvCxnSpPr/>
          <p:nvPr/>
        </p:nvCxnSpPr>
        <p:spPr bwMode="auto">
          <a:xfrm flipV="1">
            <a:off x="6023992" y="806227"/>
            <a:ext cx="3649911" cy="1440160"/>
          </a:xfrm>
          <a:prstGeom prst="line">
            <a:avLst/>
          </a:prstGeom>
          <a:solidFill>
            <a:schemeClr val="accent1"/>
          </a:solidFill>
          <a:ln w="9525" cap="flat" cmpd="sng" algn="ctr">
            <a:solidFill>
              <a:schemeClr val="bg2">
                <a:lumMod val="50000"/>
              </a:schemeClr>
            </a:solidFill>
            <a:prstDash val="sysDot"/>
            <a:round/>
            <a:headEnd type="none" w="med" len="med"/>
            <a:tailEnd type="none" w="med" len="med"/>
          </a:ln>
          <a:effectLst/>
        </p:spPr>
      </p:cxnSp>
      <p:cxnSp>
        <p:nvCxnSpPr>
          <p:cNvPr id="13" name="Straight Connector 12"/>
          <p:cNvCxnSpPr/>
          <p:nvPr/>
        </p:nvCxnSpPr>
        <p:spPr bwMode="auto">
          <a:xfrm>
            <a:off x="6023992" y="806227"/>
            <a:ext cx="3649911" cy="1440160"/>
          </a:xfrm>
          <a:prstGeom prst="line">
            <a:avLst/>
          </a:prstGeom>
          <a:solidFill>
            <a:schemeClr val="accent1"/>
          </a:solidFill>
          <a:ln w="9525" cap="flat" cmpd="sng" algn="ctr">
            <a:solidFill>
              <a:schemeClr val="bg2">
                <a:lumMod val="50000"/>
              </a:schemeClr>
            </a:solidFill>
            <a:prstDash val="sysDot"/>
            <a:round/>
            <a:headEnd type="none" w="med" len="med"/>
            <a:tailEnd type="none" w="med" len="med"/>
          </a:ln>
          <a:effectLst/>
        </p:spPr>
      </p:cxnSp>
      <p:sp>
        <p:nvSpPr>
          <p:cNvPr id="19" name="Title 2"/>
          <p:cNvSpPr txBox="1">
            <a:spLocks/>
          </p:cNvSpPr>
          <p:nvPr/>
        </p:nvSpPr>
        <p:spPr bwMode="auto">
          <a:xfrm>
            <a:off x="411263" y="950243"/>
            <a:ext cx="4557364" cy="2071885"/>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pPr algn="ctr"/>
            <a:r>
              <a:rPr lang="en-US" sz="2800" b="0" kern="0" dirty="0">
                <a:solidFill>
                  <a:srgbClr val="009BBB"/>
                </a:solidFill>
              </a:rPr>
              <a:t>Alliance Lifeline </a:t>
            </a:r>
            <a:endParaRPr lang="en-US" sz="2800" b="0" kern="0" dirty="0" smtClean="0">
              <a:solidFill>
                <a:srgbClr val="009BBB"/>
              </a:solidFill>
            </a:endParaRPr>
          </a:p>
          <a:p>
            <a:pPr algn="ctr"/>
            <a:r>
              <a:rPr lang="en-US" sz="2800" b="0" kern="0" dirty="0" smtClean="0">
                <a:solidFill>
                  <a:srgbClr val="009BBB"/>
                </a:solidFill>
              </a:rPr>
              <a:t>does not replicate </a:t>
            </a:r>
            <a:r>
              <a:rPr lang="en-US" sz="2800" b="0" kern="0" dirty="0">
                <a:solidFill>
                  <a:srgbClr val="009BBB"/>
                </a:solidFill>
              </a:rPr>
              <a:t>the main </a:t>
            </a:r>
            <a:r>
              <a:rPr lang="en-US" sz="2800" b="0" kern="0" dirty="0" smtClean="0">
                <a:solidFill>
                  <a:srgbClr val="009BBB"/>
                </a:solidFill>
              </a:rPr>
              <a:t>infrastructure</a:t>
            </a:r>
            <a:r>
              <a:rPr lang="en-US" sz="2800" b="0" kern="0" dirty="0">
                <a:solidFill>
                  <a:srgbClr val="009BBB"/>
                </a:solidFill>
              </a:rPr>
              <a:t> </a:t>
            </a:r>
          </a:p>
          <a:p>
            <a:pPr algn="ctr"/>
            <a:r>
              <a:rPr lang="en-US" sz="2800" b="0" kern="0" dirty="0" smtClean="0">
                <a:solidFill>
                  <a:srgbClr val="009BBB"/>
                </a:solidFill>
              </a:rPr>
              <a:t> </a:t>
            </a:r>
            <a:endParaRPr lang="en-US" sz="2800" b="0" kern="0" dirty="0">
              <a:solidFill>
                <a:srgbClr val="009BBB"/>
              </a:solidFill>
            </a:endParaRPr>
          </a:p>
          <a:p>
            <a:pPr algn="ctr"/>
            <a:r>
              <a:rPr lang="en-US" sz="2800" b="0" kern="0" dirty="0">
                <a:solidFill>
                  <a:srgbClr val="009BBB"/>
                </a:solidFill>
              </a:rPr>
              <a:t>it is a last resort solution</a:t>
            </a:r>
          </a:p>
        </p:txBody>
      </p:sp>
      <p:sp>
        <p:nvSpPr>
          <p:cNvPr id="8" name="TextBox 7"/>
          <p:cNvSpPr txBox="1"/>
          <p:nvPr/>
        </p:nvSpPr>
        <p:spPr>
          <a:xfrm>
            <a:off x="3363391" y="3962747"/>
            <a:ext cx="3081293" cy="307777"/>
          </a:xfrm>
          <a:prstGeom prst="rect">
            <a:avLst/>
          </a:prstGeom>
          <a:noFill/>
        </p:spPr>
        <p:txBody>
          <a:bodyPr wrap="none" rtlCol="0">
            <a:spAutoFit/>
          </a:bodyPr>
          <a:lstStyle/>
          <a:p>
            <a:r>
              <a:rPr lang="en-GB" sz="1400" i="1" dirty="0" smtClean="0">
                <a:solidFill>
                  <a:srgbClr val="766C62"/>
                </a:solidFill>
              </a:rPr>
              <a:t>See service description on swift.com</a:t>
            </a:r>
            <a:endParaRPr lang="en-GB" sz="1400" i="1" dirty="0">
              <a:solidFill>
                <a:srgbClr val="766C62"/>
              </a:solidFill>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2787" y="2429404"/>
            <a:ext cx="1266667" cy="1257143"/>
          </a:xfrm>
          <a:prstGeom prst="rect">
            <a:avLst/>
          </a:prstGeom>
        </p:spPr>
      </p:pic>
    </p:spTree>
    <p:extLst>
      <p:ext uri="{BB962C8B-B14F-4D97-AF65-F5344CB8AC3E}">
        <p14:creationId xmlns:p14="http://schemas.microsoft.com/office/powerpoint/2010/main" val="3331972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87338" y="302171"/>
            <a:ext cx="8605142" cy="463798"/>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fr-FR" sz="2000" kern="0" dirty="0" smtClean="0">
                <a:solidFill>
                  <a:srgbClr val="766C62"/>
                </a:solidFill>
              </a:rPr>
              <a:t>Alliance </a:t>
            </a:r>
            <a:r>
              <a:rPr lang="fr-FR" sz="2000" kern="0" dirty="0" err="1" smtClean="0">
                <a:solidFill>
                  <a:srgbClr val="766C62"/>
                </a:solidFill>
              </a:rPr>
              <a:t>Lifeline</a:t>
            </a:r>
            <a:r>
              <a:rPr lang="fr-FR" sz="2000" kern="0" dirty="0" smtClean="0">
                <a:solidFill>
                  <a:srgbClr val="766C62"/>
                </a:solidFill>
              </a:rPr>
              <a:t> as an Out of band </a:t>
            </a:r>
            <a:r>
              <a:rPr lang="fr-FR" sz="2000" kern="0" dirty="0" err="1" smtClean="0">
                <a:solidFill>
                  <a:srgbClr val="766C62"/>
                </a:solidFill>
              </a:rPr>
              <a:t>connectivity</a:t>
            </a:r>
            <a:r>
              <a:rPr lang="fr-FR" sz="2000" kern="0" dirty="0" smtClean="0">
                <a:solidFill>
                  <a:srgbClr val="766C62"/>
                </a:solidFill>
              </a:rPr>
              <a:t> to SWIFT</a:t>
            </a:r>
            <a:endParaRPr lang="fr-FR" sz="2000" kern="0" dirty="0">
              <a:solidFill>
                <a:srgbClr val="766C62"/>
              </a:solidFill>
            </a:endParaRPr>
          </a:p>
        </p:txBody>
      </p:sp>
      <p:sp>
        <p:nvSpPr>
          <p:cNvPr id="27" name="Footer Placeholder 6"/>
          <p:cNvSpPr>
            <a:spLocks noGrp="1"/>
          </p:cNvSpPr>
          <p:nvPr>
            <p:ph type="ftr" sz="quarter" idx="10"/>
          </p:nvPr>
        </p:nvSpPr>
        <p:spPr>
          <a:xfrm>
            <a:off x="668929" y="5582634"/>
            <a:ext cx="5678487" cy="228600"/>
          </a:xfrm>
        </p:spPr>
        <p:txBody>
          <a:bodyPr/>
          <a:lstStyle/>
          <a:p>
            <a:r>
              <a:rPr lang="en-US" sz="1000" smtClean="0"/>
              <a:t>Introducing Alliance Lifeline – January 2018 </a:t>
            </a:r>
            <a:endParaRPr lang="en-GB" sz="1000" dirty="0"/>
          </a:p>
        </p:txBody>
      </p:sp>
      <p:sp>
        <p:nvSpPr>
          <p:cNvPr id="28" name="Rectangle 27"/>
          <p:cNvSpPr/>
          <p:nvPr/>
        </p:nvSpPr>
        <p:spPr bwMode="auto">
          <a:xfrm>
            <a:off x="288107" y="1670323"/>
            <a:ext cx="5688632" cy="1878239"/>
          </a:xfrm>
          <a:prstGeom prst="rect">
            <a:avLst/>
          </a:prstGeom>
          <a:solidFill>
            <a:schemeClr val="bg1">
              <a:lumMod val="95000"/>
              <a:alpha val="52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fontAlgn="auto" hangingPunct="1">
              <a:spcBef>
                <a:spcPts val="0"/>
              </a:spcBef>
              <a:spcAft>
                <a:spcPts val="0"/>
              </a:spcAft>
            </a:pPr>
            <a:endParaRPr lang="en-GB" sz="1200" kern="0">
              <a:solidFill>
                <a:srgbClr val="000000"/>
              </a:solidFill>
            </a:endParaRPr>
          </a:p>
        </p:txBody>
      </p:sp>
      <p:sp>
        <p:nvSpPr>
          <p:cNvPr id="29" name="Line 38"/>
          <p:cNvSpPr>
            <a:spLocks noChangeShapeType="1"/>
          </p:cNvSpPr>
          <p:nvPr/>
        </p:nvSpPr>
        <p:spPr bwMode="auto">
          <a:xfrm flipH="1">
            <a:off x="1612952" y="2530231"/>
            <a:ext cx="5663039" cy="10219"/>
          </a:xfrm>
          <a:prstGeom prst="line">
            <a:avLst/>
          </a:prstGeom>
          <a:solidFill>
            <a:srgbClr val="FFFFFF">
              <a:lumMod val="95000"/>
            </a:srgbClr>
          </a:solidFill>
          <a:ln w="19050">
            <a:solidFill>
              <a:schemeClr val="tx2"/>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sp>
        <p:nvSpPr>
          <p:cNvPr id="30" name="Rectangle 29"/>
          <p:cNvSpPr/>
          <p:nvPr/>
        </p:nvSpPr>
        <p:spPr bwMode="auto">
          <a:xfrm>
            <a:off x="493846" y="2034443"/>
            <a:ext cx="1119108" cy="969858"/>
          </a:xfrm>
          <a:prstGeom prst="rect">
            <a:avLst/>
          </a:prstGeom>
          <a:solidFill>
            <a:schemeClr val="bg1"/>
          </a:solidFill>
          <a:ln w="19050" cap="flat" cmpd="sng" algn="ctr">
            <a:solidFill>
              <a:schemeClr val="tx2"/>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fontAlgn="auto" hangingPunct="1">
              <a:spcBef>
                <a:spcPts val="0"/>
              </a:spcBef>
              <a:spcAft>
                <a:spcPts val="0"/>
              </a:spcAft>
            </a:pPr>
            <a:endParaRPr lang="en-GB" sz="2400" kern="0">
              <a:solidFill>
                <a:srgbClr val="000000"/>
              </a:solidFill>
            </a:endParaRPr>
          </a:p>
        </p:txBody>
      </p:sp>
      <p:sp>
        <p:nvSpPr>
          <p:cNvPr id="31" name="TextBox 30"/>
          <p:cNvSpPr txBox="1"/>
          <p:nvPr/>
        </p:nvSpPr>
        <p:spPr>
          <a:xfrm>
            <a:off x="519504" y="3084946"/>
            <a:ext cx="128987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sz="1200" b="0" i="0" u="none" strike="noStrike" kern="0" cap="none" spc="0" normalizeH="0" baseline="0" noProof="0" dirty="0" smtClean="0">
                <a:ln>
                  <a:noFill/>
                </a:ln>
                <a:solidFill>
                  <a:schemeClr val="tx2"/>
                </a:solidFill>
                <a:effectLst/>
                <a:uLnTx/>
                <a:uFillTx/>
              </a:rPr>
              <a:t>Back-office Applications</a:t>
            </a:r>
            <a:endParaRPr kumimoji="0" lang="en-GB" sz="1200" b="0" i="0" u="none" strike="noStrike" kern="0" cap="none" spc="0" normalizeH="0" baseline="0" noProof="0" dirty="0" smtClean="0">
              <a:ln>
                <a:noFill/>
              </a:ln>
              <a:solidFill>
                <a:schemeClr val="tx2"/>
              </a:solidFill>
              <a:effectLst/>
              <a:uLnTx/>
              <a:uFillTx/>
            </a:endParaRPr>
          </a:p>
        </p:txBody>
      </p:sp>
      <p:sp>
        <p:nvSpPr>
          <p:cNvPr id="32" name="Rectangle 31"/>
          <p:cNvSpPr/>
          <p:nvPr/>
        </p:nvSpPr>
        <p:spPr bwMode="auto">
          <a:xfrm>
            <a:off x="6740203" y="2042470"/>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33" name="Rectangle 32"/>
          <p:cNvSpPr/>
          <p:nvPr/>
        </p:nvSpPr>
        <p:spPr bwMode="auto">
          <a:xfrm>
            <a:off x="6928431" y="2914612"/>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34" name="Rectangle 33"/>
          <p:cNvSpPr/>
          <p:nvPr/>
        </p:nvSpPr>
        <p:spPr bwMode="auto">
          <a:xfrm>
            <a:off x="7009622" y="2820738"/>
            <a:ext cx="224391" cy="108341"/>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smtClean="0">
              <a:ln>
                <a:noFill/>
              </a:ln>
              <a:solidFill>
                <a:srgbClr val="000000"/>
              </a:solidFill>
              <a:effectLst/>
              <a:uLnTx/>
              <a:uFillTx/>
            </a:endParaRPr>
          </a:p>
        </p:txBody>
      </p:sp>
      <p:sp>
        <p:nvSpPr>
          <p:cNvPr id="35" name="Rectangle 34"/>
          <p:cNvSpPr/>
          <p:nvPr/>
        </p:nvSpPr>
        <p:spPr bwMode="auto">
          <a:xfrm>
            <a:off x="3112430" y="2081791"/>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6" name="Rectangle 183"/>
          <p:cNvSpPr>
            <a:spLocks noChangeArrowheads="1"/>
          </p:cNvSpPr>
          <p:nvPr/>
        </p:nvSpPr>
        <p:spPr bwMode="auto">
          <a:xfrm>
            <a:off x="5301862" y="3024687"/>
            <a:ext cx="665163" cy="409575"/>
          </a:xfrm>
          <a:prstGeom prst="rect">
            <a:avLst/>
          </a:prstGeom>
          <a:solidFill>
            <a:schemeClr val="bg1"/>
          </a:solidFill>
          <a:ln w="12700">
            <a:solidFill>
              <a:schemeClr val="bg1">
                <a:lumMod val="65000"/>
              </a:schemeClr>
            </a:solidFill>
            <a:miter lim="800000"/>
            <a:headEnd/>
            <a:tailEnd/>
          </a:ln>
          <a:effectLst/>
          <a:extLst/>
        </p:spPr>
        <p:txBody>
          <a:bodyPr/>
          <a:lstStyle/>
          <a:p>
            <a:pPr algn="ctr">
              <a:lnSpc>
                <a:spcPct val="90000"/>
              </a:lnSpc>
            </a:pPr>
            <a:r>
              <a:rPr lang="en-GB" altLang="en-US" sz="1100" dirty="0">
                <a:solidFill>
                  <a:schemeClr val="tx1">
                    <a:lumMod val="50000"/>
                    <a:lumOff val="50000"/>
                  </a:schemeClr>
                </a:solidFill>
              </a:rPr>
              <a:t>VPN</a:t>
            </a:r>
          </a:p>
          <a:p>
            <a:pPr algn="ctr">
              <a:lnSpc>
                <a:spcPct val="90000"/>
              </a:lnSpc>
            </a:pPr>
            <a:r>
              <a:rPr lang="en-GB" altLang="en-US" sz="1100" dirty="0">
                <a:solidFill>
                  <a:schemeClr val="tx1">
                    <a:lumMod val="50000"/>
                    <a:lumOff val="50000"/>
                  </a:schemeClr>
                </a:solidFill>
              </a:rPr>
              <a:t>Box</a:t>
            </a:r>
          </a:p>
        </p:txBody>
      </p:sp>
      <p:pic>
        <p:nvPicPr>
          <p:cNvPr id="37" name="Picture 18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6687" y="3240587"/>
            <a:ext cx="231775" cy="307975"/>
          </a:xfrm>
          <a:prstGeom prst="rect">
            <a:avLst/>
          </a:prstGeom>
          <a:noFill/>
          <a:ln>
            <a:noFill/>
          </a:ln>
          <a:extLst>
            <a:ext uri="{909E8E84-426E-40DD-AFC4-6F175D3DCCD1}">
              <a14:hiddenFill xmlns:a14="http://schemas.microsoft.com/office/drawing/2010/main">
                <a:solidFill>
                  <a:srgbClr val="FFFFFF"/>
                </a:solidFill>
              </a14:hiddenFill>
            </a:ext>
          </a:extLst>
        </p:spPr>
      </p:pic>
      <p:grpSp>
        <p:nvGrpSpPr>
          <p:cNvPr id="38" name="Group 37"/>
          <p:cNvGrpSpPr/>
          <p:nvPr/>
        </p:nvGrpSpPr>
        <p:grpSpPr>
          <a:xfrm>
            <a:off x="7264755" y="1774443"/>
            <a:ext cx="1831222" cy="1124096"/>
            <a:chOff x="7529893" y="859722"/>
            <a:chExt cx="1831222" cy="1124096"/>
          </a:xfrm>
        </p:grpSpPr>
        <p:sp>
          <p:nvSpPr>
            <p:cNvPr id="39" name="Freeform 27"/>
            <p:cNvSpPr>
              <a:spLocks/>
            </p:cNvSpPr>
            <p:nvPr/>
          </p:nvSpPr>
          <p:spPr bwMode="auto">
            <a:xfrm>
              <a:off x="7529893" y="859722"/>
              <a:ext cx="1831222" cy="1124096"/>
            </a:xfrm>
            <a:custGeom>
              <a:avLst/>
              <a:gdLst>
                <a:gd name="T0" fmla="*/ 120 w 148"/>
                <a:gd name="T1" fmla="*/ 27 h 91"/>
                <a:gd name="T2" fmla="*/ 120 w 148"/>
                <a:gd name="T3" fmla="*/ 27 h 91"/>
                <a:gd name="T4" fmla="*/ 118 w 148"/>
                <a:gd name="T5" fmla="*/ 27 h 91"/>
                <a:gd name="T6" fmla="*/ 117 w 148"/>
                <a:gd name="T7" fmla="*/ 27 h 91"/>
                <a:gd name="T8" fmla="*/ 117 w 148"/>
                <a:gd name="T9" fmla="*/ 27 h 91"/>
                <a:gd name="T10" fmla="*/ 97 w 148"/>
                <a:gd name="T11" fmla="*/ 41 h 91"/>
                <a:gd name="T12" fmla="*/ 95 w 148"/>
                <a:gd name="T13" fmla="*/ 42 h 91"/>
                <a:gd name="T14" fmla="*/ 95 w 148"/>
                <a:gd name="T15" fmla="*/ 42 h 91"/>
                <a:gd name="T16" fmla="*/ 94 w 148"/>
                <a:gd name="T17" fmla="*/ 40 h 91"/>
                <a:gd name="T18" fmla="*/ 116 w 148"/>
                <a:gd name="T19" fmla="*/ 25 h 91"/>
                <a:gd name="T20" fmla="*/ 82 w 148"/>
                <a:gd name="T21" fmla="*/ 0 h 91"/>
                <a:gd name="T22" fmla="*/ 50 w 148"/>
                <a:gd name="T23" fmla="*/ 20 h 91"/>
                <a:gd name="T24" fmla="*/ 44 w 148"/>
                <a:gd name="T25" fmla="*/ 19 h 91"/>
                <a:gd name="T26" fmla="*/ 21 w 148"/>
                <a:gd name="T27" fmla="*/ 39 h 91"/>
                <a:gd name="T28" fmla="*/ 0 w 148"/>
                <a:gd name="T29" fmla="*/ 63 h 91"/>
                <a:gd name="T30" fmla="*/ 30 w 148"/>
                <a:gd name="T31" fmla="*/ 91 h 91"/>
                <a:gd name="T32" fmla="*/ 118 w 148"/>
                <a:gd name="T33" fmla="*/ 91 h 91"/>
                <a:gd name="T34" fmla="*/ 148 w 148"/>
                <a:gd name="T35" fmla="*/ 60 h 91"/>
                <a:gd name="T36" fmla="*/ 148 w 148"/>
                <a:gd name="T37" fmla="*/ 58 h 91"/>
                <a:gd name="T38" fmla="*/ 120 w 148"/>
                <a:gd name="T39" fmla="*/ 2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8" h="91">
                  <a:moveTo>
                    <a:pt x="120" y="27"/>
                  </a:moveTo>
                  <a:cubicBezTo>
                    <a:pt x="120" y="27"/>
                    <a:pt x="120" y="27"/>
                    <a:pt x="120" y="27"/>
                  </a:cubicBezTo>
                  <a:cubicBezTo>
                    <a:pt x="119" y="27"/>
                    <a:pt x="118" y="27"/>
                    <a:pt x="118" y="27"/>
                  </a:cubicBezTo>
                  <a:cubicBezTo>
                    <a:pt x="117" y="27"/>
                    <a:pt x="117" y="27"/>
                    <a:pt x="117" y="27"/>
                  </a:cubicBezTo>
                  <a:cubicBezTo>
                    <a:pt x="117" y="27"/>
                    <a:pt x="117" y="27"/>
                    <a:pt x="117" y="27"/>
                  </a:cubicBezTo>
                  <a:cubicBezTo>
                    <a:pt x="102" y="27"/>
                    <a:pt x="97" y="41"/>
                    <a:pt x="97" y="41"/>
                  </a:cubicBezTo>
                  <a:cubicBezTo>
                    <a:pt x="96" y="42"/>
                    <a:pt x="96" y="42"/>
                    <a:pt x="95" y="42"/>
                  </a:cubicBezTo>
                  <a:cubicBezTo>
                    <a:pt x="95" y="42"/>
                    <a:pt x="95" y="42"/>
                    <a:pt x="95" y="42"/>
                  </a:cubicBezTo>
                  <a:cubicBezTo>
                    <a:pt x="94" y="42"/>
                    <a:pt x="94" y="41"/>
                    <a:pt x="94" y="40"/>
                  </a:cubicBezTo>
                  <a:cubicBezTo>
                    <a:pt x="94" y="40"/>
                    <a:pt x="100" y="25"/>
                    <a:pt x="116" y="25"/>
                  </a:cubicBezTo>
                  <a:cubicBezTo>
                    <a:pt x="111" y="10"/>
                    <a:pt x="97" y="0"/>
                    <a:pt x="82" y="0"/>
                  </a:cubicBezTo>
                  <a:cubicBezTo>
                    <a:pt x="68" y="0"/>
                    <a:pt x="56" y="8"/>
                    <a:pt x="50" y="20"/>
                  </a:cubicBezTo>
                  <a:cubicBezTo>
                    <a:pt x="48" y="19"/>
                    <a:pt x="46" y="19"/>
                    <a:pt x="44" y="19"/>
                  </a:cubicBezTo>
                  <a:cubicBezTo>
                    <a:pt x="32" y="19"/>
                    <a:pt x="22" y="28"/>
                    <a:pt x="21" y="39"/>
                  </a:cubicBezTo>
                  <a:cubicBezTo>
                    <a:pt x="9" y="41"/>
                    <a:pt x="0" y="51"/>
                    <a:pt x="0" y="63"/>
                  </a:cubicBezTo>
                  <a:cubicBezTo>
                    <a:pt x="0" y="79"/>
                    <a:pt x="12" y="91"/>
                    <a:pt x="30" y="91"/>
                  </a:cubicBezTo>
                  <a:cubicBezTo>
                    <a:pt x="118" y="91"/>
                    <a:pt x="118" y="91"/>
                    <a:pt x="118" y="91"/>
                  </a:cubicBezTo>
                  <a:cubicBezTo>
                    <a:pt x="135" y="91"/>
                    <a:pt x="148" y="77"/>
                    <a:pt x="148" y="60"/>
                  </a:cubicBezTo>
                  <a:cubicBezTo>
                    <a:pt x="148" y="58"/>
                    <a:pt x="148" y="58"/>
                    <a:pt x="148" y="58"/>
                  </a:cubicBezTo>
                  <a:cubicBezTo>
                    <a:pt x="148" y="42"/>
                    <a:pt x="136" y="29"/>
                    <a:pt x="120" y="27"/>
                  </a:cubicBezTo>
                  <a:close/>
                </a:path>
              </a:pathLst>
            </a:custGeom>
            <a:solidFill>
              <a:schemeClr val="bg1"/>
            </a:solidFill>
            <a:ln>
              <a:solidFill>
                <a:schemeClr val="tx2"/>
              </a:solidFill>
            </a:ln>
            <a:extLst/>
          </p:spPr>
          <p:txBody>
            <a:bodyPr vert="horz" wrap="square" lIns="91440" tIns="45720" rIns="91440" bIns="45720" numCol="1" anchor="t" anchorCtr="0" compatLnSpc="1">
              <a:prstTxWarp prst="textNoShape">
                <a:avLst/>
              </a:prstTxWarp>
            </a:bodyPr>
            <a:lstStyle/>
            <a:p>
              <a:endParaRPr lang="en-GB"/>
            </a:p>
          </p:txBody>
        </p:sp>
        <p:sp>
          <p:nvSpPr>
            <p:cNvPr id="40" name="TextBox 39"/>
            <p:cNvSpPr txBox="1"/>
            <p:nvPr/>
          </p:nvSpPr>
          <p:spPr bwMode="auto">
            <a:xfrm>
              <a:off x="7791115" y="1348690"/>
              <a:ext cx="870751" cy="523220"/>
            </a:xfrm>
            <a:prstGeom prst="rect">
              <a:avLst/>
            </a:prstGeom>
            <a:noFill/>
          </p:spPr>
          <p:txBody>
            <a:bodyPr wrap="none">
              <a:spAutoFit/>
            </a:bodyPr>
            <a:lstStyle/>
            <a:p>
              <a:pPr eaLnBrk="0" hangingPunct="0">
                <a:defRPr/>
              </a:pPr>
              <a:r>
                <a:rPr lang="en-GB" sz="1400" b="1" dirty="0" smtClean="0">
                  <a:solidFill>
                    <a:srgbClr val="002060"/>
                  </a:solidFill>
                </a:rPr>
                <a:t>Alliance</a:t>
              </a:r>
            </a:p>
            <a:p>
              <a:pPr eaLnBrk="0" hangingPunct="0">
                <a:defRPr/>
              </a:pPr>
              <a:r>
                <a:rPr lang="en-GB" sz="1400" b="1" dirty="0" smtClean="0">
                  <a:solidFill>
                    <a:srgbClr val="002060"/>
                  </a:solidFill>
                </a:rPr>
                <a:t> Lifeline</a:t>
              </a:r>
              <a:endParaRPr lang="en-GB" sz="1400" b="1" dirty="0">
                <a:solidFill>
                  <a:srgbClr val="002060"/>
                </a:solidFill>
              </a:endParaRPr>
            </a:p>
          </p:txBody>
        </p:sp>
        <p:pic>
          <p:nvPicPr>
            <p:cNvPr id="41" name="Picture 58" descr="SWIFT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1108" y="1291356"/>
              <a:ext cx="644384" cy="64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2" name="Group 41"/>
          <p:cNvGrpSpPr/>
          <p:nvPr/>
        </p:nvGrpSpPr>
        <p:grpSpPr>
          <a:xfrm>
            <a:off x="6207829" y="2070667"/>
            <a:ext cx="532374" cy="338174"/>
            <a:chOff x="2520355" y="1671484"/>
            <a:chExt cx="532374" cy="338174"/>
          </a:xfrm>
        </p:grpSpPr>
        <p:pic>
          <p:nvPicPr>
            <p:cNvPr id="43" name="Picture 42"/>
            <p:cNvPicPr>
              <a:picLocks noChangeAspect="1" noChangeArrowheads="1"/>
            </p:cNvPicPr>
            <p:nvPr/>
          </p:nvPicPr>
          <p:blipFill>
            <a:blip r:embed="rId5" cstate="print"/>
            <a:srcRect/>
            <a:stretch>
              <a:fillRect/>
            </a:stretch>
          </p:blipFill>
          <p:spPr bwMode="auto">
            <a:xfrm>
              <a:off x="2520355" y="1671484"/>
              <a:ext cx="532374" cy="338174"/>
            </a:xfrm>
            <a:prstGeom prst="rect">
              <a:avLst/>
            </a:prstGeom>
            <a:solidFill>
              <a:srgbClr val="CC0099"/>
            </a:solidFill>
            <a:ln w="9525">
              <a:noFill/>
              <a:miter lim="800000"/>
              <a:headEnd/>
              <a:tailEnd/>
            </a:ln>
          </p:spPr>
        </p:pic>
        <p:sp>
          <p:nvSpPr>
            <p:cNvPr id="47" name="Rectangle 46"/>
            <p:cNvSpPr/>
            <p:nvPr/>
          </p:nvSpPr>
          <p:spPr bwMode="auto">
            <a:xfrm>
              <a:off x="2704810" y="1693842"/>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48" name="Group 47"/>
          <p:cNvGrpSpPr/>
          <p:nvPr/>
        </p:nvGrpSpPr>
        <p:grpSpPr>
          <a:xfrm>
            <a:off x="2808336" y="2080194"/>
            <a:ext cx="532374" cy="338174"/>
            <a:chOff x="2520355" y="1671484"/>
            <a:chExt cx="532374" cy="338174"/>
          </a:xfrm>
        </p:grpSpPr>
        <p:pic>
          <p:nvPicPr>
            <p:cNvPr id="52" name="Picture 51"/>
            <p:cNvPicPr>
              <a:picLocks noChangeAspect="1" noChangeArrowheads="1"/>
            </p:cNvPicPr>
            <p:nvPr/>
          </p:nvPicPr>
          <p:blipFill>
            <a:blip r:embed="rId5" cstate="print"/>
            <a:srcRect/>
            <a:stretch>
              <a:fillRect/>
            </a:stretch>
          </p:blipFill>
          <p:spPr bwMode="auto">
            <a:xfrm>
              <a:off x="2520355" y="1671484"/>
              <a:ext cx="532374" cy="338174"/>
            </a:xfrm>
            <a:prstGeom prst="rect">
              <a:avLst/>
            </a:prstGeom>
            <a:solidFill>
              <a:srgbClr val="CC0099"/>
            </a:solidFill>
            <a:ln w="9525">
              <a:noFill/>
              <a:miter lim="800000"/>
              <a:headEnd/>
              <a:tailEnd/>
            </a:ln>
          </p:spPr>
        </p:pic>
        <p:sp>
          <p:nvSpPr>
            <p:cNvPr id="56" name="Rectangle 55"/>
            <p:cNvSpPr/>
            <p:nvPr/>
          </p:nvSpPr>
          <p:spPr bwMode="auto">
            <a:xfrm>
              <a:off x="2704810" y="1693842"/>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sp>
        <p:nvSpPr>
          <p:cNvPr id="60" name="Shape 59"/>
          <p:cNvSpPr/>
          <p:nvPr/>
        </p:nvSpPr>
        <p:spPr>
          <a:xfrm>
            <a:off x="3878226" y="2049027"/>
            <a:ext cx="1046373" cy="923471"/>
          </a:xfrm>
          <a:prstGeom prst="gear6">
            <a:avLst/>
          </a:prstGeom>
          <a:solidFill>
            <a:schemeClr val="bg1"/>
          </a:solidFill>
          <a:ln w="25400" cap="flat" cmpd="sng" algn="ctr">
            <a:solidFill>
              <a:srgbClr val="970254"/>
            </a:solidFill>
            <a:prstDash val="soli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chemeClr val="tx1">
                    <a:lumMod val="50000"/>
                    <a:lumOff val="50000"/>
                  </a:schemeClr>
                </a:solidFill>
                <a:effectLst/>
                <a:uLnTx/>
                <a:uFillTx/>
                <a:latin typeface="Arial"/>
                <a:ea typeface="+mn-ea"/>
                <a:cs typeface="+mn-cs"/>
              </a:rPr>
              <a:t> </a:t>
            </a:r>
          </a:p>
        </p:txBody>
      </p:sp>
      <p:sp>
        <p:nvSpPr>
          <p:cNvPr id="62" name="TextBox 61"/>
          <p:cNvSpPr txBox="1"/>
          <p:nvPr/>
        </p:nvSpPr>
        <p:spPr>
          <a:xfrm>
            <a:off x="3816499" y="2265051"/>
            <a:ext cx="1224136" cy="461665"/>
          </a:xfrm>
          <a:prstGeom prst="rect">
            <a:avLst/>
          </a:prstGeom>
          <a:noFill/>
          <a:ln w="19050">
            <a:noFill/>
          </a:ln>
        </p:spPr>
        <p:txBody>
          <a:bodyPr wrap="square" rtlCol="0">
            <a:spAutoFit/>
          </a:bodyPr>
          <a:lstStyle/>
          <a:p>
            <a:pPr algn="ctr"/>
            <a:r>
              <a:rPr lang="en-GB" sz="1200" dirty="0" smtClean="0">
                <a:solidFill>
                  <a:schemeClr val="tx1">
                    <a:lumMod val="50000"/>
                    <a:lumOff val="50000"/>
                  </a:schemeClr>
                </a:solidFill>
              </a:rPr>
              <a:t>Light </a:t>
            </a:r>
          </a:p>
          <a:p>
            <a:pPr algn="ctr"/>
            <a:r>
              <a:rPr lang="en-GB" sz="1200" dirty="0" smtClean="0">
                <a:solidFill>
                  <a:schemeClr val="tx1">
                    <a:lumMod val="50000"/>
                    <a:lumOff val="50000"/>
                  </a:schemeClr>
                </a:solidFill>
              </a:rPr>
              <a:t>footprint</a:t>
            </a:r>
          </a:p>
        </p:txBody>
      </p:sp>
      <p:grpSp>
        <p:nvGrpSpPr>
          <p:cNvPr id="63" name="Group 62"/>
          <p:cNvGrpSpPr/>
          <p:nvPr/>
        </p:nvGrpSpPr>
        <p:grpSpPr>
          <a:xfrm>
            <a:off x="9108228" y="1670323"/>
            <a:ext cx="1262967" cy="1512829"/>
            <a:chOff x="9322284" y="822818"/>
            <a:chExt cx="1262967" cy="1512829"/>
          </a:xfrm>
        </p:grpSpPr>
        <p:grpSp>
          <p:nvGrpSpPr>
            <p:cNvPr id="64" name="Group 63"/>
            <p:cNvGrpSpPr/>
            <p:nvPr/>
          </p:nvGrpSpPr>
          <p:grpSpPr>
            <a:xfrm>
              <a:off x="10142192" y="1404625"/>
              <a:ext cx="443059" cy="449300"/>
              <a:chOff x="5043124" y="2318396"/>
              <a:chExt cx="1176072" cy="1339415"/>
            </a:xfrm>
          </p:grpSpPr>
          <p:pic>
            <p:nvPicPr>
              <p:cNvPr id="9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Isosceles Triangle 95"/>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97" name="Rectangle 96"/>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65" name="Group 64"/>
            <p:cNvGrpSpPr/>
            <p:nvPr/>
          </p:nvGrpSpPr>
          <p:grpSpPr>
            <a:xfrm>
              <a:off x="10142192" y="822818"/>
              <a:ext cx="443059" cy="449300"/>
              <a:chOff x="5043124" y="2318396"/>
              <a:chExt cx="1176072" cy="1339415"/>
            </a:xfrm>
          </p:grpSpPr>
          <p:pic>
            <p:nvPicPr>
              <p:cNvPr id="9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3" name="Isosceles Triangle 92"/>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94" name="Rectangle 93"/>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66" name="Group 65"/>
            <p:cNvGrpSpPr/>
            <p:nvPr/>
          </p:nvGrpSpPr>
          <p:grpSpPr>
            <a:xfrm>
              <a:off x="10142192" y="1886347"/>
              <a:ext cx="443059" cy="449300"/>
              <a:chOff x="5043124" y="2318396"/>
              <a:chExt cx="1176072" cy="1339415"/>
            </a:xfrm>
          </p:grpSpPr>
          <p:pic>
            <p:nvPicPr>
              <p:cNvPr id="89"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43124" y="2318396"/>
                <a:ext cx="1176072" cy="133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0" name="Isosceles Triangle 89"/>
              <p:cNvSpPr/>
              <p:nvPr/>
            </p:nvSpPr>
            <p:spPr bwMode="auto">
              <a:xfrm>
                <a:off x="5415135" y="2318396"/>
                <a:ext cx="432049" cy="300831"/>
              </a:xfrm>
              <a:prstGeom prst="triangl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91" name="Rectangle 90"/>
              <p:cNvSpPr/>
              <p:nvPr/>
            </p:nvSpPr>
            <p:spPr bwMode="auto">
              <a:xfrm>
                <a:off x="5302205" y="3566348"/>
                <a:ext cx="823406" cy="914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67" name="Group 66"/>
            <p:cNvGrpSpPr/>
            <p:nvPr/>
          </p:nvGrpSpPr>
          <p:grpSpPr>
            <a:xfrm>
              <a:off x="9322284" y="1101902"/>
              <a:ext cx="737351" cy="1115846"/>
              <a:chOff x="9361113" y="1091010"/>
              <a:chExt cx="737351" cy="1115846"/>
            </a:xfrm>
          </p:grpSpPr>
          <p:sp>
            <p:nvSpPr>
              <p:cNvPr id="82" name="Line 38"/>
              <p:cNvSpPr>
                <a:spLocks noChangeShapeType="1"/>
              </p:cNvSpPr>
              <p:nvPr/>
            </p:nvSpPr>
            <p:spPr bwMode="auto">
              <a:xfrm flipH="1" flipV="1">
                <a:off x="9361113" y="1613548"/>
                <a:ext cx="737351" cy="4834"/>
              </a:xfrm>
              <a:prstGeom prst="line">
                <a:avLst/>
              </a:prstGeom>
              <a:solidFill>
                <a:srgbClr val="FFFFFF">
                  <a:lumMod val="95000"/>
                </a:srgbClr>
              </a:solidFill>
              <a:ln w="19050">
                <a:solidFill>
                  <a:schemeClr val="tx1">
                    <a:lumMod val="50000"/>
                    <a:lumOff val="50000"/>
                  </a:scheme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sp>
            <p:nvSpPr>
              <p:cNvPr id="85" name="Line 38"/>
              <p:cNvSpPr>
                <a:spLocks noChangeShapeType="1"/>
              </p:cNvSpPr>
              <p:nvPr/>
            </p:nvSpPr>
            <p:spPr bwMode="auto">
              <a:xfrm flipH="1">
                <a:off x="9721155" y="1094259"/>
                <a:ext cx="0" cy="1112597"/>
              </a:xfrm>
              <a:prstGeom prst="line">
                <a:avLst/>
              </a:prstGeom>
              <a:solidFill>
                <a:srgbClr val="FFFFFF">
                  <a:lumMod val="95000"/>
                </a:srgbClr>
              </a:solidFill>
              <a:ln w="19050">
                <a:solidFill>
                  <a:schemeClr val="tx1">
                    <a:lumMod val="50000"/>
                    <a:lumOff val="50000"/>
                  </a:scheme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sp>
            <p:nvSpPr>
              <p:cNvPr id="87" name="Line 38"/>
              <p:cNvSpPr>
                <a:spLocks noChangeShapeType="1"/>
              </p:cNvSpPr>
              <p:nvPr/>
            </p:nvSpPr>
            <p:spPr bwMode="auto">
              <a:xfrm flipH="1">
                <a:off x="9721155" y="1091010"/>
                <a:ext cx="360040" cy="3249"/>
              </a:xfrm>
              <a:prstGeom prst="line">
                <a:avLst/>
              </a:prstGeom>
              <a:solidFill>
                <a:srgbClr val="FFFFFF">
                  <a:lumMod val="95000"/>
                </a:srgbClr>
              </a:solidFill>
              <a:ln w="19050">
                <a:solidFill>
                  <a:schemeClr val="tx1">
                    <a:lumMod val="50000"/>
                    <a:lumOff val="50000"/>
                  </a:scheme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sp>
            <p:nvSpPr>
              <p:cNvPr id="88" name="Line 38"/>
              <p:cNvSpPr>
                <a:spLocks noChangeShapeType="1"/>
              </p:cNvSpPr>
              <p:nvPr/>
            </p:nvSpPr>
            <p:spPr bwMode="auto">
              <a:xfrm flipH="1">
                <a:off x="9725568" y="2203607"/>
                <a:ext cx="360040" cy="3249"/>
              </a:xfrm>
              <a:prstGeom prst="line">
                <a:avLst/>
              </a:prstGeom>
              <a:solidFill>
                <a:srgbClr val="FFFFFF">
                  <a:lumMod val="95000"/>
                </a:srgbClr>
              </a:solidFill>
              <a:ln w="19050">
                <a:solidFill>
                  <a:schemeClr val="tx1">
                    <a:lumMod val="50000"/>
                    <a:lumOff val="50000"/>
                  </a:schemeClr>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grpSp>
        <p:grpSp>
          <p:nvGrpSpPr>
            <p:cNvPr id="68" name="Group 67"/>
            <p:cNvGrpSpPr/>
            <p:nvPr/>
          </p:nvGrpSpPr>
          <p:grpSpPr>
            <a:xfrm>
              <a:off x="9764501" y="836573"/>
              <a:ext cx="295136" cy="185678"/>
              <a:chOff x="2520355" y="1671484"/>
              <a:chExt cx="532374" cy="338174"/>
            </a:xfrm>
          </p:grpSpPr>
          <p:pic>
            <p:nvPicPr>
              <p:cNvPr id="80" name="Picture 79"/>
              <p:cNvPicPr>
                <a:picLocks noChangeAspect="1" noChangeArrowheads="1"/>
              </p:cNvPicPr>
              <p:nvPr/>
            </p:nvPicPr>
            <p:blipFill>
              <a:blip r:embed="rId5" cstate="print"/>
              <a:srcRect/>
              <a:stretch>
                <a:fillRect/>
              </a:stretch>
            </p:blipFill>
            <p:spPr bwMode="auto">
              <a:xfrm>
                <a:off x="2520355" y="1671484"/>
                <a:ext cx="532374" cy="338174"/>
              </a:xfrm>
              <a:prstGeom prst="rect">
                <a:avLst/>
              </a:prstGeom>
              <a:solidFill>
                <a:srgbClr val="CC0099"/>
              </a:solidFill>
              <a:ln w="9525">
                <a:noFill/>
                <a:miter lim="800000"/>
                <a:headEnd/>
                <a:tailEnd/>
              </a:ln>
            </p:spPr>
          </p:pic>
          <p:sp>
            <p:nvSpPr>
              <p:cNvPr id="81" name="Rectangle 80"/>
              <p:cNvSpPr/>
              <p:nvPr/>
            </p:nvSpPr>
            <p:spPr bwMode="auto">
              <a:xfrm>
                <a:off x="2704810" y="1693842"/>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69" name="Group 68"/>
            <p:cNvGrpSpPr/>
            <p:nvPr/>
          </p:nvGrpSpPr>
          <p:grpSpPr>
            <a:xfrm>
              <a:off x="9764501" y="1341715"/>
              <a:ext cx="295136" cy="185678"/>
              <a:chOff x="2520355" y="1671484"/>
              <a:chExt cx="532374" cy="338174"/>
            </a:xfrm>
          </p:grpSpPr>
          <p:pic>
            <p:nvPicPr>
              <p:cNvPr id="78" name="Picture 77"/>
              <p:cNvPicPr>
                <a:picLocks noChangeAspect="1" noChangeArrowheads="1"/>
              </p:cNvPicPr>
              <p:nvPr/>
            </p:nvPicPr>
            <p:blipFill>
              <a:blip r:embed="rId5" cstate="print"/>
              <a:srcRect/>
              <a:stretch>
                <a:fillRect/>
              </a:stretch>
            </p:blipFill>
            <p:spPr bwMode="auto">
              <a:xfrm>
                <a:off x="2520355" y="1671484"/>
                <a:ext cx="532374" cy="338174"/>
              </a:xfrm>
              <a:prstGeom prst="rect">
                <a:avLst/>
              </a:prstGeom>
              <a:solidFill>
                <a:srgbClr val="CC0099"/>
              </a:solidFill>
              <a:ln w="9525">
                <a:noFill/>
                <a:miter lim="800000"/>
                <a:headEnd/>
                <a:tailEnd/>
              </a:ln>
            </p:spPr>
          </p:pic>
          <p:sp>
            <p:nvSpPr>
              <p:cNvPr id="79" name="Rectangle 78"/>
              <p:cNvSpPr/>
              <p:nvPr/>
            </p:nvSpPr>
            <p:spPr bwMode="auto">
              <a:xfrm>
                <a:off x="2704810" y="1693842"/>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nvGrpSpPr>
            <p:cNvPr id="70" name="Group 69"/>
            <p:cNvGrpSpPr/>
            <p:nvPr/>
          </p:nvGrpSpPr>
          <p:grpSpPr>
            <a:xfrm>
              <a:off x="9764501" y="1916693"/>
              <a:ext cx="295136" cy="185678"/>
              <a:chOff x="2520355" y="1671484"/>
              <a:chExt cx="532374" cy="338174"/>
            </a:xfrm>
          </p:grpSpPr>
          <p:pic>
            <p:nvPicPr>
              <p:cNvPr id="71" name="Picture 70"/>
              <p:cNvPicPr>
                <a:picLocks noChangeAspect="1" noChangeArrowheads="1"/>
              </p:cNvPicPr>
              <p:nvPr/>
            </p:nvPicPr>
            <p:blipFill>
              <a:blip r:embed="rId5" cstate="print"/>
              <a:srcRect/>
              <a:stretch>
                <a:fillRect/>
              </a:stretch>
            </p:blipFill>
            <p:spPr bwMode="auto">
              <a:xfrm>
                <a:off x="2520355" y="1671484"/>
                <a:ext cx="532374" cy="338174"/>
              </a:xfrm>
              <a:prstGeom prst="rect">
                <a:avLst/>
              </a:prstGeom>
              <a:solidFill>
                <a:srgbClr val="CC0099"/>
              </a:solidFill>
              <a:ln w="9525">
                <a:noFill/>
                <a:miter lim="800000"/>
                <a:headEnd/>
                <a:tailEnd/>
              </a:ln>
            </p:spPr>
          </p:pic>
          <p:sp>
            <p:nvSpPr>
              <p:cNvPr id="77" name="Rectangle 76"/>
              <p:cNvSpPr/>
              <p:nvPr/>
            </p:nvSpPr>
            <p:spPr bwMode="auto">
              <a:xfrm>
                <a:off x="2704810" y="1693842"/>
                <a:ext cx="189728" cy="9371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grpSp>
      <p:pic>
        <p:nvPicPr>
          <p:cNvPr id="98"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9345" y="2177272"/>
            <a:ext cx="728110" cy="630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Line 38"/>
          <p:cNvSpPr>
            <a:spLocks noChangeShapeType="1"/>
          </p:cNvSpPr>
          <p:nvPr/>
        </p:nvSpPr>
        <p:spPr bwMode="auto">
          <a:xfrm flipH="1">
            <a:off x="1599558" y="2536103"/>
            <a:ext cx="2409235" cy="4347"/>
          </a:xfrm>
          <a:prstGeom prst="line">
            <a:avLst/>
          </a:prstGeom>
          <a:solidFill>
            <a:srgbClr val="FFFFFF">
              <a:lumMod val="95000"/>
            </a:srgbClr>
          </a:solidFill>
          <a:ln w="19050">
            <a:solidFill>
              <a:srgbClr val="970254"/>
            </a:solidFill>
            <a:round/>
            <a:headEnd type="none" w="lg" len="lg"/>
            <a:tailEnd type="none" w="lg" len="lg"/>
          </a:ln>
        </p:spPr>
        <p:txBody>
          <a:bodyPr rot="10800000" vert="eaVert" wrap="none" anchor="ctr"/>
          <a:lstStyle/>
          <a:p>
            <a:pPr eaLnBrk="1" fontAlgn="auto" hangingPunct="1">
              <a:spcBef>
                <a:spcPts val="0"/>
              </a:spcBef>
              <a:spcAft>
                <a:spcPts val="0"/>
              </a:spcAft>
            </a:pPr>
            <a:endParaRPr lang="en-GB" sz="2400" kern="0">
              <a:solidFill>
                <a:srgbClr val="000000"/>
              </a:solidFill>
            </a:endParaRPr>
          </a:p>
        </p:txBody>
      </p:sp>
      <p:sp>
        <p:nvSpPr>
          <p:cNvPr id="100" name="TextBox 99"/>
          <p:cNvSpPr txBox="1"/>
          <p:nvPr/>
        </p:nvSpPr>
        <p:spPr>
          <a:xfrm>
            <a:off x="6070868" y="2684466"/>
            <a:ext cx="1022288" cy="646331"/>
          </a:xfrm>
          <a:prstGeom prst="rect">
            <a:avLst/>
          </a:prstGeom>
          <a:noFill/>
        </p:spPr>
        <p:txBody>
          <a:bodyPr wrap="square" rtlCol="0">
            <a:spAutoFit/>
          </a:bodyPr>
          <a:lstStyle/>
          <a:p>
            <a:pPr marL="171450" indent="-171450">
              <a:buFont typeface="Wingdings" panose="05000000000000000000" pitchFamily="2" charset="2"/>
              <a:buChar char="§"/>
            </a:pPr>
            <a:r>
              <a:rPr lang="en-GB" sz="1200" kern="0" dirty="0">
                <a:solidFill>
                  <a:schemeClr val="tx2"/>
                </a:solidFill>
              </a:rPr>
              <a:t>FIN</a:t>
            </a:r>
          </a:p>
          <a:p>
            <a:pPr marL="171450" indent="-171450">
              <a:buFont typeface="Wingdings" panose="05000000000000000000" pitchFamily="2" charset="2"/>
              <a:buChar char="§"/>
            </a:pPr>
            <a:r>
              <a:rPr lang="en-GB" sz="1200" kern="0" dirty="0" smtClean="0">
                <a:solidFill>
                  <a:schemeClr val="tx2"/>
                </a:solidFill>
              </a:rPr>
              <a:t>Interact</a:t>
            </a:r>
            <a:endParaRPr lang="en-GB" sz="1200" kern="0" dirty="0">
              <a:solidFill>
                <a:schemeClr val="tx2"/>
              </a:solidFill>
            </a:endParaRPr>
          </a:p>
          <a:p>
            <a:pPr marL="171450" indent="-171450">
              <a:buFont typeface="Wingdings" panose="05000000000000000000" pitchFamily="2" charset="2"/>
              <a:buChar char="§"/>
            </a:pPr>
            <a:r>
              <a:rPr lang="en-GB" sz="1200" kern="0" dirty="0">
                <a:solidFill>
                  <a:schemeClr val="tx2"/>
                </a:solidFill>
              </a:rPr>
              <a:t>FileAct</a:t>
            </a:r>
          </a:p>
        </p:txBody>
      </p:sp>
      <p:sp>
        <p:nvSpPr>
          <p:cNvPr id="101" name="TextBox 100"/>
          <p:cNvSpPr txBox="1"/>
          <p:nvPr/>
        </p:nvSpPr>
        <p:spPr>
          <a:xfrm>
            <a:off x="4621053" y="3185433"/>
            <a:ext cx="679994" cy="261610"/>
          </a:xfrm>
          <a:prstGeom prst="rect">
            <a:avLst/>
          </a:prstGeom>
          <a:noFill/>
        </p:spPr>
        <p:txBody>
          <a:bodyPr wrap="none" rtlCol="0">
            <a:spAutoFit/>
          </a:bodyPr>
          <a:lstStyle/>
          <a:p>
            <a:r>
              <a:rPr lang="en-GB" sz="1100" dirty="0" smtClean="0">
                <a:solidFill>
                  <a:schemeClr val="accent5"/>
                </a:solidFill>
              </a:rPr>
              <a:t>optional</a:t>
            </a:r>
            <a:endParaRPr lang="en-GB" dirty="0">
              <a:solidFill>
                <a:schemeClr val="accent5"/>
              </a:solidFill>
            </a:endParaRPr>
          </a:p>
        </p:txBody>
      </p:sp>
      <p:sp>
        <p:nvSpPr>
          <p:cNvPr id="102" name="TextBox 101"/>
          <p:cNvSpPr txBox="1"/>
          <p:nvPr/>
        </p:nvSpPr>
        <p:spPr>
          <a:xfrm>
            <a:off x="1815411" y="2631609"/>
            <a:ext cx="1986441" cy="261610"/>
          </a:xfrm>
          <a:prstGeom prst="rect">
            <a:avLst/>
          </a:prstGeom>
          <a:noFill/>
        </p:spPr>
        <p:txBody>
          <a:bodyPr wrap="none" rtlCol="0">
            <a:spAutoFit/>
          </a:bodyPr>
          <a:lstStyle/>
          <a:p>
            <a:r>
              <a:rPr lang="en-GB" sz="1100" dirty="0" smtClean="0">
                <a:solidFill>
                  <a:schemeClr val="accent5"/>
                </a:solidFill>
              </a:rPr>
              <a:t>manual and automated flows</a:t>
            </a:r>
            <a:endParaRPr lang="en-GB" dirty="0">
              <a:solidFill>
                <a:schemeClr val="accent5"/>
              </a:solidFill>
            </a:endParaRPr>
          </a:p>
        </p:txBody>
      </p:sp>
      <p:grpSp>
        <p:nvGrpSpPr>
          <p:cNvPr id="103" name="Group 102"/>
          <p:cNvGrpSpPr/>
          <p:nvPr/>
        </p:nvGrpSpPr>
        <p:grpSpPr>
          <a:xfrm>
            <a:off x="677712" y="3974579"/>
            <a:ext cx="9547499" cy="1609235"/>
            <a:chOff x="432123" y="4118595"/>
            <a:chExt cx="9547499" cy="1609235"/>
          </a:xfrm>
        </p:grpSpPr>
        <p:sp>
          <p:nvSpPr>
            <p:cNvPr id="104" name="Rectangle 103"/>
            <p:cNvSpPr/>
            <p:nvPr/>
          </p:nvSpPr>
          <p:spPr bwMode="auto">
            <a:xfrm>
              <a:off x="432123" y="4118595"/>
              <a:ext cx="9547499" cy="1584176"/>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fontAlgn="auto" hangingPunct="1">
                <a:spcBef>
                  <a:spcPts val="0"/>
                </a:spcBef>
                <a:spcAft>
                  <a:spcPts val="0"/>
                </a:spcAft>
              </a:pPr>
              <a:endParaRPr lang="en-GB" sz="1800" kern="0" dirty="0">
                <a:solidFill>
                  <a:srgbClr val="000000"/>
                </a:solidFill>
              </a:endParaRPr>
            </a:p>
          </p:txBody>
        </p:sp>
        <p:sp>
          <p:nvSpPr>
            <p:cNvPr id="105" name="TextBox 104"/>
            <p:cNvSpPr txBox="1"/>
            <p:nvPr/>
          </p:nvSpPr>
          <p:spPr>
            <a:xfrm>
              <a:off x="3270040" y="4373613"/>
              <a:ext cx="2994731" cy="1354217"/>
            </a:xfrm>
            <a:prstGeom prst="rect">
              <a:avLst/>
            </a:prstGeom>
            <a:noFill/>
            <a:ln>
              <a:noFill/>
            </a:ln>
          </p:spPr>
          <p:txBody>
            <a:bodyPr wrap="none" rtlCol="0">
              <a:spAutoFit/>
            </a:bodyPr>
            <a:lstStyle/>
            <a:p>
              <a:pPr algn="ctr" eaLnBrk="1" hangingPunct="1"/>
              <a:r>
                <a:rPr lang="en-GB" sz="1800" dirty="0" smtClean="0">
                  <a:solidFill>
                    <a:srgbClr val="B5A300"/>
                  </a:solidFill>
                  <a:cs typeface="Arial" pitchFamily="34" charset="0"/>
                </a:rPr>
                <a:t>Standby</a:t>
              </a:r>
            </a:p>
            <a:p>
              <a:pPr eaLnBrk="1" hangingPunct="1"/>
              <a:endParaRPr lang="en-GB" sz="800" dirty="0">
                <a:solidFill>
                  <a:srgbClr val="00B0F0"/>
                </a:solidFill>
                <a:cs typeface="Arial" pitchFamily="34" charset="0"/>
              </a:endParaRPr>
            </a:p>
            <a:p>
              <a:pPr marL="457200" indent="-457200">
                <a:buFont typeface="Wingdings" panose="05000000000000000000" pitchFamily="2" charset="2"/>
                <a:buChar char="§"/>
              </a:pPr>
              <a:r>
                <a:rPr lang="en-GB" sz="1400" dirty="0" smtClean="0">
                  <a:solidFill>
                    <a:srgbClr val="595959"/>
                  </a:solidFill>
                </a:rPr>
                <a:t>Service activation prior usage</a:t>
              </a:r>
            </a:p>
            <a:p>
              <a:pPr marL="457200" indent="-457200">
                <a:buFont typeface="Wingdings" panose="05000000000000000000" pitchFamily="2" charset="2"/>
                <a:buChar char="§"/>
              </a:pPr>
              <a:endParaRPr lang="en-GB" sz="1400" dirty="0" smtClean="0">
                <a:solidFill>
                  <a:srgbClr val="595959"/>
                </a:solidFill>
              </a:endParaRPr>
            </a:p>
            <a:p>
              <a:pPr marL="457200" indent="-457200">
                <a:buFont typeface="Wingdings" panose="05000000000000000000" pitchFamily="2" charset="2"/>
                <a:buChar char="§"/>
              </a:pPr>
              <a:endParaRPr lang="en-GB" sz="1400" dirty="0" smtClean="0">
                <a:solidFill>
                  <a:srgbClr val="595959"/>
                </a:solidFill>
              </a:endParaRPr>
            </a:p>
            <a:p>
              <a:pPr marL="457200" indent="-457200">
                <a:buFont typeface="Arial" panose="020B0604020202020204" pitchFamily="34" charset="0"/>
                <a:buChar char="+"/>
              </a:pPr>
              <a:r>
                <a:rPr lang="en-GB" sz="1400" b="1" dirty="0" smtClean="0">
                  <a:solidFill>
                    <a:srgbClr val="595959"/>
                  </a:solidFill>
                </a:rPr>
                <a:t>Increased control</a:t>
              </a:r>
            </a:p>
          </p:txBody>
        </p:sp>
        <p:sp>
          <p:nvSpPr>
            <p:cNvPr id="106" name="TextBox 105"/>
            <p:cNvSpPr txBox="1"/>
            <p:nvPr/>
          </p:nvSpPr>
          <p:spPr>
            <a:xfrm>
              <a:off x="6579330" y="4373613"/>
              <a:ext cx="2925801" cy="1354217"/>
            </a:xfrm>
            <a:prstGeom prst="rect">
              <a:avLst/>
            </a:prstGeom>
            <a:noFill/>
            <a:ln>
              <a:noFill/>
            </a:ln>
          </p:spPr>
          <p:txBody>
            <a:bodyPr wrap="none" rtlCol="0">
              <a:spAutoFit/>
            </a:bodyPr>
            <a:lstStyle/>
            <a:p>
              <a:pPr algn="ctr" eaLnBrk="1" hangingPunct="1"/>
              <a:r>
                <a:rPr lang="en-GB" sz="1800" dirty="0" smtClean="0">
                  <a:solidFill>
                    <a:srgbClr val="B5A300"/>
                  </a:solidFill>
                  <a:cs typeface="Arial" pitchFamily="34" charset="0"/>
                </a:rPr>
                <a:t>Premium</a:t>
              </a:r>
            </a:p>
            <a:p>
              <a:pPr eaLnBrk="1" hangingPunct="1"/>
              <a:endParaRPr lang="en-GB" sz="800" dirty="0">
                <a:solidFill>
                  <a:srgbClr val="00B0F0"/>
                </a:solidFill>
                <a:cs typeface="Arial" pitchFamily="34" charset="0"/>
              </a:endParaRPr>
            </a:p>
            <a:p>
              <a:pPr marL="457200" indent="-457200">
                <a:buFont typeface="Wingdings" panose="05000000000000000000" pitchFamily="2" charset="2"/>
                <a:buChar char="§"/>
              </a:pPr>
              <a:r>
                <a:rPr lang="en-GB" sz="1400" dirty="0" smtClean="0">
                  <a:solidFill>
                    <a:srgbClr val="595959"/>
                  </a:solidFill>
                </a:rPr>
                <a:t>Send at any time</a:t>
              </a:r>
            </a:p>
            <a:p>
              <a:pPr marL="457200" indent="-457200">
                <a:buFont typeface="Wingdings" panose="05000000000000000000" pitchFamily="2" charset="2"/>
                <a:buChar char="§"/>
              </a:pPr>
              <a:r>
                <a:rPr lang="en-GB" sz="1400" dirty="0" smtClean="0">
                  <a:solidFill>
                    <a:srgbClr val="595959"/>
                  </a:solidFill>
                </a:rPr>
                <a:t>Service activation  to receive</a:t>
              </a:r>
            </a:p>
            <a:p>
              <a:pPr marL="457200" indent="-457200">
                <a:buFont typeface="Wingdings" panose="05000000000000000000" pitchFamily="2" charset="2"/>
                <a:buChar char="§"/>
              </a:pPr>
              <a:endParaRPr lang="en-GB" sz="1400" dirty="0" smtClean="0">
                <a:solidFill>
                  <a:srgbClr val="595959"/>
                </a:solidFill>
              </a:endParaRPr>
            </a:p>
            <a:p>
              <a:pPr marL="457200" indent="-457200">
                <a:buFont typeface="Arial" panose="020B0604020202020204" pitchFamily="34" charset="0"/>
                <a:buChar char="+"/>
              </a:pPr>
              <a:r>
                <a:rPr lang="en-GB" sz="1400" b="1" dirty="0" smtClean="0">
                  <a:solidFill>
                    <a:srgbClr val="595959"/>
                  </a:solidFill>
                </a:rPr>
                <a:t>Timely response</a:t>
              </a:r>
            </a:p>
          </p:txBody>
        </p:sp>
        <p:sp>
          <p:nvSpPr>
            <p:cNvPr id="107" name="TextBox 106"/>
            <p:cNvSpPr txBox="1"/>
            <p:nvPr/>
          </p:nvSpPr>
          <p:spPr>
            <a:xfrm>
              <a:off x="519504" y="4681389"/>
              <a:ext cx="2326278" cy="369332"/>
            </a:xfrm>
            <a:prstGeom prst="rect">
              <a:avLst/>
            </a:prstGeom>
            <a:noFill/>
            <a:ln>
              <a:noFill/>
            </a:ln>
          </p:spPr>
          <p:txBody>
            <a:bodyPr wrap="none" rtlCol="0">
              <a:spAutoFit/>
            </a:bodyPr>
            <a:lstStyle/>
            <a:p>
              <a:pPr lvl="0" eaLnBrk="1" fontAlgn="auto" hangingPunct="1">
                <a:spcBef>
                  <a:spcPts val="0"/>
                </a:spcBef>
                <a:spcAft>
                  <a:spcPts val="0"/>
                </a:spcAft>
              </a:pPr>
              <a:r>
                <a:rPr lang="en-GB" sz="1800" kern="0" dirty="0">
                  <a:solidFill>
                    <a:srgbClr val="000000"/>
                  </a:solidFill>
                </a:rPr>
                <a:t>2 operational </a:t>
              </a:r>
              <a:r>
                <a:rPr lang="en-GB" sz="1800" kern="0" dirty="0" smtClean="0">
                  <a:solidFill>
                    <a:srgbClr val="000000"/>
                  </a:solidFill>
                </a:rPr>
                <a:t>models</a:t>
              </a:r>
              <a:endParaRPr lang="en-GB" sz="1800" kern="0" dirty="0">
                <a:solidFill>
                  <a:srgbClr val="000000"/>
                </a:solidFill>
              </a:endParaRPr>
            </a:p>
          </p:txBody>
        </p:sp>
      </p:grpSp>
      <p:sp>
        <p:nvSpPr>
          <p:cNvPr id="2" name="Rounded Rectangle 1"/>
          <p:cNvSpPr/>
          <p:nvPr/>
        </p:nvSpPr>
        <p:spPr bwMode="auto">
          <a:xfrm>
            <a:off x="3384451" y="4118595"/>
            <a:ext cx="3312368" cy="1440160"/>
          </a:xfrm>
          <a:prstGeom prst="roundRect">
            <a:avLst/>
          </a:prstGeom>
          <a:noFill/>
          <a:ln w="9525" cap="flat" cmpd="sng" algn="ctr">
            <a:solidFill>
              <a:schemeClr val="bg1">
                <a:lumMod val="85000"/>
              </a:schemeClr>
            </a:solidFill>
            <a:prstDash val="solid"/>
            <a:round/>
            <a:headEnd type="none" w="med" len="med"/>
            <a:tailEnd type="none" w="med" len="med"/>
          </a:ln>
          <a:effectLst>
            <a:outerShdw blurRad="152400" dist="139700" dir="5400000" sx="90000" sy="-19000" rotWithShape="0">
              <a:prstClr val="black">
                <a:alpha val="16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72" name="Rounded Rectangle 71"/>
          <p:cNvSpPr/>
          <p:nvPr/>
        </p:nvSpPr>
        <p:spPr bwMode="auto">
          <a:xfrm>
            <a:off x="6768827" y="4118595"/>
            <a:ext cx="3312368" cy="1440160"/>
          </a:xfrm>
          <a:prstGeom prst="roundRect">
            <a:avLst/>
          </a:prstGeom>
          <a:noFill/>
          <a:ln w="9525" cap="flat" cmpd="sng" algn="ctr">
            <a:solidFill>
              <a:schemeClr val="bg1">
                <a:lumMod val="85000"/>
              </a:schemeClr>
            </a:solidFill>
            <a:prstDash val="solid"/>
            <a:round/>
            <a:headEnd type="none" w="med" len="med"/>
            <a:tailEnd type="none" w="med" len="med"/>
          </a:ln>
          <a:effectLst>
            <a:outerShdw blurRad="152400" dist="139700" dir="5400000" sx="90000" sy="-19000" rotWithShape="0">
              <a:prstClr val="black">
                <a:alpha val="16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13352" y="5198715"/>
            <a:ext cx="347163" cy="347163"/>
          </a:xfrm>
          <a:prstGeom prst="rect">
            <a:avLst/>
          </a:prstGeom>
        </p:spPr>
      </p:pic>
      <p:pic>
        <p:nvPicPr>
          <p:cNvPr id="73" name="Picture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89183" y="5186403"/>
            <a:ext cx="347163" cy="347163"/>
          </a:xfrm>
          <a:prstGeom prst="rect">
            <a:avLst/>
          </a:prstGeom>
        </p:spPr>
      </p:pic>
    </p:spTree>
    <p:extLst>
      <p:ext uri="{BB962C8B-B14F-4D97-AF65-F5344CB8AC3E}">
        <p14:creationId xmlns:p14="http://schemas.microsoft.com/office/powerpoint/2010/main" val="307927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Introducing Alliance Lifeline – January 2018 </a:t>
            </a:r>
            <a:endParaRPr lang="en-GB" dirty="0"/>
          </a:p>
        </p:txBody>
      </p:sp>
      <p:sp>
        <p:nvSpPr>
          <p:cNvPr id="7" name="TextBox 6"/>
          <p:cNvSpPr txBox="1"/>
          <p:nvPr/>
        </p:nvSpPr>
        <p:spPr>
          <a:xfrm>
            <a:off x="1271291" y="875112"/>
            <a:ext cx="7654475" cy="923330"/>
          </a:xfrm>
          <a:prstGeom prst="rect">
            <a:avLst/>
          </a:prstGeom>
          <a:noFill/>
        </p:spPr>
        <p:txBody>
          <a:bodyPr wrap="square" rtlCol="0">
            <a:spAutoFit/>
          </a:bodyPr>
          <a:lstStyle/>
          <a:p>
            <a:pPr>
              <a:buClr>
                <a:srgbClr val="31849B"/>
              </a:buClr>
              <a:buSzPct val="125000"/>
            </a:pPr>
            <a:r>
              <a:rPr lang="en-GB" sz="1800" dirty="0">
                <a:solidFill>
                  <a:schemeClr val="tx2"/>
                </a:solidFill>
              </a:rPr>
              <a:t>By default </a:t>
            </a:r>
            <a:r>
              <a:rPr lang="en-GB" sz="1800" dirty="0" smtClean="0">
                <a:solidFill>
                  <a:schemeClr val="tx2"/>
                </a:solidFill>
              </a:rPr>
              <a:t>Alliance Lifeline is configured in </a:t>
            </a:r>
            <a:r>
              <a:rPr lang="en-GB" sz="1800" b="1" dirty="0">
                <a:solidFill>
                  <a:schemeClr val="tx2"/>
                </a:solidFill>
              </a:rPr>
              <a:t>Passive</a:t>
            </a:r>
            <a:r>
              <a:rPr lang="en-GB" sz="1800" dirty="0">
                <a:solidFill>
                  <a:schemeClr val="tx2"/>
                </a:solidFill>
              </a:rPr>
              <a:t> </a:t>
            </a:r>
            <a:r>
              <a:rPr lang="en-GB" sz="1800" dirty="0" smtClean="0">
                <a:solidFill>
                  <a:schemeClr val="tx2"/>
                </a:solidFill>
              </a:rPr>
              <a:t>mode</a:t>
            </a:r>
          </a:p>
          <a:p>
            <a:pPr>
              <a:buClr>
                <a:srgbClr val="31849B"/>
              </a:buClr>
              <a:buSzPct val="125000"/>
            </a:pPr>
            <a:r>
              <a:rPr lang="en-GB" sz="1800" dirty="0" smtClean="0">
                <a:solidFill>
                  <a:schemeClr val="tx2"/>
                </a:solidFill>
              </a:rPr>
              <a:t>In case of emergency, you must contact SWIFT to request activation</a:t>
            </a:r>
            <a:endParaRPr lang="en-GB" sz="1800" dirty="0">
              <a:solidFill>
                <a:schemeClr val="tx2"/>
              </a:solidFill>
            </a:endParaRPr>
          </a:p>
          <a:p>
            <a:pPr marL="457200" indent="-457200">
              <a:buClr>
                <a:srgbClr val="31849B"/>
              </a:buClr>
              <a:buSzPct val="125000"/>
              <a:buFont typeface="Arial" panose="020B0604020202020204" pitchFamily="34" charset="0"/>
              <a:buChar char="•"/>
            </a:pPr>
            <a:endParaRPr lang="en-GB" sz="1800" dirty="0">
              <a:solidFill>
                <a:schemeClr val="tx2"/>
              </a:solidFill>
            </a:endParaRPr>
          </a:p>
        </p:txBody>
      </p:sp>
      <p:sp>
        <p:nvSpPr>
          <p:cNvPr id="10" name="Title 2"/>
          <p:cNvSpPr txBox="1">
            <a:spLocks/>
          </p:cNvSpPr>
          <p:nvPr/>
        </p:nvSpPr>
        <p:spPr bwMode="auto">
          <a:xfrm>
            <a:off x="288107" y="446187"/>
            <a:ext cx="2614429"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GB" sz="2000" b="0" kern="0" dirty="0" smtClean="0">
                <a:solidFill>
                  <a:srgbClr val="009BBB"/>
                </a:solidFill>
              </a:rPr>
              <a:t>Service modes</a:t>
            </a:r>
            <a:endParaRPr lang="fr-BE" sz="2000" b="0" kern="0" dirty="0">
              <a:solidFill>
                <a:srgbClr val="009BBB"/>
              </a:solidFill>
            </a:endParaRPr>
          </a:p>
        </p:txBody>
      </p:sp>
      <p:sp>
        <p:nvSpPr>
          <p:cNvPr id="19" name="TextBox 18"/>
          <p:cNvSpPr txBox="1"/>
          <p:nvPr/>
        </p:nvSpPr>
        <p:spPr>
          <a:xfrm>
            <a:off x="1368227" y="4912424"/>
            <a:ext cx="7654475" cy="646331"/>
          </a:xfrm>
          <a:prstGeom prst="rect">
            <a:avLst/>
          </a:prstGeom>
          <a:noFill/>
        </p:spPr>
        <p:txBody>
          <a:bodyPr wrap="square" rtlCol="0">
            <a:spAutoFit/>
          </a:bodyPr>
          <a:lstStyle/>
          <a:p>
            <a:pPr>
              <a:buClr>
                <a:srgbClr val="31849B"/>
              </a:buClr>
              <a:buSzPct val="125000"/>
            </a:pPr>
            <a:r>
              <a:rPr lang="en-GB" sz="1800" dirty="0" smtClean="0">
                <a:solidFill>
                  <a:schemeClr val="tx2"/>
                </a:solidFill>
              </a:rPr>
              <a:t>Alliance Lifeline remains </a:t>
            </a:r>
            <a:r>
              <a:rPr lang="en-GB" sz="1800" b="1" dirty="0" smtClean="0">
                <a:solidFill>
                  <a:schemeClr val="tx2"/>
                </a:solidFill>
              </a:rPr>
              <a:t>Active</a:t>
            </a:r>
            <a:r>
              <a:rPr lang="en-GB" sz="1800" dirty="0" smtClean="0">
                <a:solidFill>
                  <a:schemeClr val="tx2"/>
                </a:solidFill>
              </a:rPr>
              <a:t> until you request deactivation</a:t>
            </a:r>
            <a:endParaRPr lang="en-GB" sz="1800" dirty="0">
              <a:solidFill>
                <a:schemeClr val="tx2"/>
              </a:solidFill>
            </a:endParaRPr>
          </a:p>
          <a:p>
            <a:pPr marL="457200" indent="-457200">
              <a:buClr>
                <a:srgbClr val="31849B"/>
              </a:buClr>
              <a:buSzPct val="125000"/>
              <a:buFont typeface="Arial" panose="020B0604020202020204" pitchFamily="34" charset="0"/>
              <a:buChar char="•"/>
            </a:pPr>
            <a:endParaRPr lang="en-GB" sz="1800" dirty="0">
              <a:solidFill>
                <a:schemeClr val="tx2"/>
              </a:solidFill>
            </a:endParaRPr>
          </a:p>
        </p:txBody>
      </p:sp>
      <p:grpSp>
        <p:nvGrpSpPr>
          <p:cNvPr id="16" name="Group 15"/>
          <p:cNvGrpSpPr/>
          <p:nvPr/>
        </p:nvGrpSpPr>
        <p:grpSpPr>
          <a:xfrm>
            <a:off x="2679891" y="2318395"/>
            <a:ext cx="632552" cy="1656445"/>
            <a:chOff x="504131" y="1065375"/>
            <a:chExt cx="632552" cy="1656445"/>
          </a:xfrm>
        </p:grpSpPr>
        <p:grpSp>
          <p:nvGrpSpPr>
            <p:cNvPr id="20" name="Group 19"/>
            <p:cNvGrpSpPr/>
            <p:nvPr/>
          </p:nvGrpSpPr>
          <p:grpSpPr>
            <a:xfrm>
              <a:off x="504131" y="2145447"/>
              <a:ext cx="632552" cy="576373"/>
              <a:chOff x="9432030" y="883404"/>
              <a:chExt cx="180000" cy="180000"/>
            </a:xfrm>
          </p:grpSpPr>
          <p:sp>
            <p:nvSpPr>
              <p:cNvPr id="23" name="Oval 22"/>
              <p:cNvSpPr/>
              <p:nvPr/>
            </p:nvSpPr>
            <p:spPr bwMode="auto">
              <a:xfrm>
                <a:off x="9432030" y="883404"/>
                <a:ext cx="180000" cy="180000"/>
              </a:xfrm>
              <a:prstGeom prst="ellips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4" name="Group 23"/>
              <p:cNvGrpSpPr/>
              <p:nvPr/>
            </p:nvGrpSpPr>
            <p:grpSpPr>
              <a:xfrm rot="7200000">
                <a:off x="9461252" y="944703"/>
                <a:ext cx="116617" cy="57402"/>
                <a:chOff x="8299449" y="4768847"/>
                <a:chExt cx="338635" cy="166688"/>
              </a:xfrm>
            </p:grpSpPr>
            <p:sp>
              <p:nvSpPr>
                <p:cNvPr id="25" name="Freeform 48"/>
                <p:cNvSpPr>
                  <a:spLocks/>
                </p:cNvSpPr>
                <p:nvPr/>
              </p:nvSpPr>
              <p:spPr bwMode="auto">
                <a:xfrm>
                  <a:off x="8413757" y="4768847"/>
                  <a:ext cx="224327" cy="166688"/>
                </a:xfrm>
                <a:custGeom>
                  <a:avLst/>
                  <a:gdLst>
                    <a:gd name="T0" fmla="*/ 52 w 57"/>
                    <a:gd name="T1" fmla="*/ 65 h 65"/>
                    <a:gd name="T2" fmla="*/ 5 w 57"/>
                    <a:gd name="T3" fmla="*/ 65 h 65"/>
                    <a:gd name="T4" fmla="*/ 0 w 57"/>
                    <a:gd name="T5" fmla="*/ 61 h 65"/>
                    <a:gd name="T6" fmla="*/ 0 w 57"/>
                    <a:gd name="T7" fmla="*/ 4 h 65"/>
                    <a:gd name="T8" fmla="*/ 5 w 57"/>
                    <a:gd name="T9" fmla="*/ 0 h 65"/>
                    <a:gd name="T10" fmla="*/ 52 w 57"/>
                    <a:gd name="T11" fmla="*/ 0 h 65"/>
                    <a:gd name="T12" fmla="*/ 57 w 57"/>
                    <a:gd name="T13" fmla="*/ 4 h 65"/>
                    <a:gd name="T14" fmla="*/ 57 w 57"/>
                    <a:gd name="T15" fmla="*/ 61 h 65"/>
                    <a:gd name="T16" fmla="*/ 52 w 57"/>
                    <a:gd name="T17"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65">
                      <a:moveTo>
                        <a:pt x="52" y="65"/>
                      </a:moveTo>
                      <a:cubicBezTo>
                        <a:pt x="5" y="65"/>
                        <a:pt x="5" y="65"/>
                        <a:pt x="5" y="65"/>
                      </a:cubicBezTo>
                      <a:cubicBezTo>
                        <a:pt x="2" y="65"/>
                        <a:pt x="0" y="63"/>
                        <a:pt x="0" y="61"/>
                      </a:cubicBezTo>
                      <a:cubicBezTo>
                        <a:pt x="0" y="4"/>
                        <a:pt x="0" y="4"/>
                        <a:pt x="0" y="4"/>
                      </a:cubicBezTo>
                      <a:cubicBezTo>
                        <a:pt x="0" y="2"/>
                        <a:pt x="2" y="0"/>
                        <a:pt x="5" y="0"/>
                      </a:cubicBezTo>
                      <a:cubicBezTo>
                        <a:pt x="52" y="0"/>
                        <a:pt x="52" y="0"/>
                        <a:pt x="52" y="0"/>
                      </a:cubicBezTo>
                      <a:cubicBezTo>
                        <a:pt x="55" y="0"/>
                        <a:pt x="57" y="2"/>
                        <a:pt x="57" y="4"/>
                      </a:cubicBezTo>
                      <a:cubicBezTo>
                        <a:pt x="57" y="61"/>
                        <a:pt x="57" y="61"/>
                        <a:pt x="57" y="61"/>
                      </a:cubicBezTo>
                      <a:cubicBezTo>
                        <a:pt x="57" y="63"/>
                        <a:pt x="55" y="65"/>
                        <a:pt x="52"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49"/>
                <p:cNvSpPr>
                  <a:spLocks noEditPoints="1"/>
                </p:cNvSpPr>
                <p:nvPr/>
              </p:nvSpPr>
              <p:spPr bwMode="auto">
                <a:xfrm>
                  <a:off x="8299449" y="4783138"/>
                  <a:ext cx="103188" cy="138114"/>
                </a:xfrm>
                <a:custGeom>
                  <a:avLst/>
                  <a:gdLst>
                    <a:gd name="T0" fmla="*/ 0 w 65"/>
                    <a:gd name="T1" fmla="*/ 0 h 87"/>
                    <a:gd name="T2" fmla="*/ 0 w 65"/>
                    <a:gd name="T3" fmla="*/ 87 h 87"/>
                    <a:gd name="T4" fmla="*/ 65 w 65"/>
                    <a:gd name="T5" fmla="*/ 87 h 87"/>
                    <a:gd name="T6" fmla="*/ 65 w 65"/>
                    <a:gd name="T7" fmla="*/ 0 h 87"/>
                    <a:gd name="T8" fmla="*/ 0 w 65"/>
                    <a:gd name="T9" fmla="*/ 0 h 87"/>
                    <a:gd name="T10" fmla="*/ 33 w 65"/>
                    <a:gd name="T11" fmla="*/ 69 h 87"/>
                    <a:gd name="T12" fmla="*/ 21 w 65"/>
                    <a:gd name="T13" fmla="*/ 69 h 87"/>
                    <a:gd name="T14" fmla="*/ 21 w 65"/>
                    <a:gd name="T15" fmla="*/ 56 h 87"/>
                    <a:gd name="T16" fmla="*/ 33 w 65"/>
                    <a:gd name="T17" fmla="*/ 56 h 87"/>
                    <a:gd name="T18" fmla="*/ 33 w 65"/>
                    <a:gd name="T19" fmla="*/ 69 h 87"/>
                    <a:gd name="T20" fmla="*/ 33 w 65"/>
                    <a:gd name="T21" fmla="*/ 31 h 87"/>
                    <a:gd name="T22" fmla="*/ 21 w 65"/>
                    <a:gd name="T23" fmla="*/ 31 h 87"/>
                    <a:gd name="T24" fmla="*/ 21 w 65"/>
                    <a:gd name="T25" fmla="*/ 18 h 87"/>
                    <a:gd name="T26" fmla="*/ 33 w 65"/>
                    <a:gd name="T27" fmla="*/ 18 h 87"/>
                    <a:gd name="T28" fmla="*/ 33 w 65"/>
                    <a:gd name="T29" fmla="*/ 3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87">
                      <a:moveTo>
                        <a:pt x="0" y="0"/>
                      </a:moveTo>
                      <a:lnTo>
                        <a:pt x="0" y="87"/>
                      </a:lnTo>
                      <a:lnTo>
                        <a:pt x="65" y="87"/>
                      </a:lnTo>
                      <a:lnTo>
                        <a:pt x="65" y="0"/>
                      </a:lnTo>
                      <a:lnTo>
                        <a:pt x="0" y="0"/>
                      </a:lnTo>
                      <a:close/>
                      <a:moveTo>
                        <a:pt x="33" y="69"/>
                      </a:moveTo>
                      <a:lnTo>
                        <a:pt x="21" y="69"/>
                      </a:lnTo>
                      <a:lnTo>
                        <a:pt x="21" y="56"/>
                      </a:lnTo>
                      <a:lnTo>
                        <a:pt x="33" y="56"/>
                      </a:lnTo>
                      <a:lnTo>
                        <a:pt x="33" y="69"/>
                      </a:lnTo>
                      <a:close/>
                      <a:moveTo>
                        <a:pt x="33" y="31"/>
                      </a:moveTo>
                      <a:lnTo>
                        <a:pt x="21" y="31"/>
                      </a:lnTo>
                      <a:lnTo>
                        <a:pt x="21" y="18"/>
                      </a:lnTo>
                      <a:lnTo>
                        <a:pt x="33" y="18"/>
                      </a:lnTo>
                      <a:lnTo>
                        <a:pt x="33"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21" name="TextBox 20"/>
            <p:cNvSpPr txBox="1"/>
            <p:nvPr/>
          </p:nvSpPr>
          <p:spPr>
            <a:xfrm>
              <a:off x="610423" y="1598315"/>
              <a:ext cx="419969" cy="646331"/>
            </a:xfrm>
            <a:prstGeom prst="rect">
              <a:avLst/>
            </a:prstGeom>
            <a:noFill/>
          </p:spPr>
          <p:txBody>
            <a:bodyPr wrap="square" rtlCol="0">
              <a:spAutoFit/>
            </a:bodyPr>
            <a:lstStyle/>
            <a:p>
              <a:r>
                <a:rPr lang="en-GB" sz="3600" b="1" dirty="0" smtClean="0">
                  <a:solidFill>
                    <a:schemeClr val="tx1">
                      <a:lumMod val="65000"/>
                      <a:lumOff val="35000"/>
                    </a:schemeClr>
                  </a:solidFill>
                </a:rPr>
                <a:t>+</a:t>
              </a:r>
              <a:endParaRPr lang="en-GB" sz="3600" b="1" dirty="0">
                <a:solidFill>
                  <a:schemeClr val="tx1">
                    <a:lumMod val="65000"/>
                    <a:lumOff val="35000"/>
                  </a:schemeClr>
                </a:solidFill>
              </a:endParaRPr>
            </a:p>
          </p:txBody>
        </p:sp>
        <p:pic>
          <p:nvPicPr>
            <p:cNvPr id="2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519" y="1065375"/>
              <a:ext cx="477777" cy="619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1273" y="2709903"/>
            <a:ext cx="1482948" cy="943694"/>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7465449" y="1742331"/>
            <a:ext cx="1823658" cy="1367744"/>
          </a:xfrm>
          <a:prstGeom prst="rect">
            <a:avLst/>
          </a:prstGeom>
        </p:spPr>
      </p:pic>
      <p:grpSp>
        <p:nvGrpSpPr>
          <p:cNvPr id="29" name="Group 28"/>
          <p:cNvGrpSpPr/>
          <p:nvPr/>
        </p:nvGrpSpPr>
        <p:grpSpPr>
          <a:xfrm>
            <a:off x="3626884" y="2777919"/>
            <a:ext cx="2326397" cy="733427"/>
            <a:chOff x="7466766" y="3614539"/>
            <a:chExt cx="2326397" cy="733427"/>
          </a:xfrm>
        </p:grpSpPr>
        <p:sp>
          <p:nvSpPr>
            <p:cNvPr id="30" name="TextBox 29"/>
            <p:cNvSpPr txBox="1"/>
            <p:nvPr/>
          </p:nvSpPr>
          <p:spPr>
            <a:xfrm>
              <a:off x="7920955" y="3614539"/>
              <a:ext cx="1475912" cy="307777"/>
            </a:xfrm>
            <a:prstGeom prst="rect">
              <a:avLst/>
            </a:prstGeom>
            <a:noFill/>
            <a:ln>
              <a:solidFill>
                <a:schemeClr val="accent6"/>
              </a:solidFill>
            </a:ln>
          </p:spPr>
          <p:txBody>
            <a:bodyPr wrap="square" rtlCol="0">
              <a:spAutoFit/>
            </a:bodyPr>
            <a:lstStyle/>
            <a:p>
              <a:pPr algn="ctr"/>
              <a:r>
                <a:rPr lang="en-GB" sz="1400" dirty="0" smtClean="0"/>
                <a:t>Passive mode</a:t>
              </a:r>
              <a:endParaRPr lang="en-GB" sz="1400" dirty="0"/>
            </a:p>
          </p:txBody>
        </p:sp>
        <p:sp>
          <p:nvSpPr>
            <p:cNvPr id="31" name="TextBox 30"/>
            <p:cNvSpPr txBox="1"/>
            <p:nvPr/>
          </p:nvSpPr>
          <p:spPr>
            <a:xfrm>
              <a:off x="7939104" y="4040189"/>
              <a:ext cx="1471878" cy="307777"/>
            </a:xfrm>
            <a:prstGeom prst="rect">
              <a:avLst/>
            </a:prstGeom>
            <a:noFill/>
            <a:ln>
              <a:solidFill>
                <a:schemeClr val="accent6"/>
              </a:solidFill>
            </a:ln>
          </p:spPr>
          <p:txBody>
            <a:bodyPr wrap="square" rtlCol="0">
              <a:spAutoFit/>
            </a:bodyPr>
            <a:lstStyle/>
            <a:p>
              <a:pPr algn="ctr"/>
              <a:r>
                <a:rPr lang="en-GB" sz="1400" dirty="0" smtClean="0"/>
                <a:t>Active mode</a:t>
              </a:r>
              <a:endParaRPr lang="en-GB" sz="1400" dirty="0"/>
            </a:p>
          </p:txBody>
        </p:sp>
        <p:sp>
          <p:nvSpPr>
            <p:cNvPr id="32" name="Curved Left Arrow 31"/>
            <p:cNvSpPr/>
            <p:nvPr/>
          </p:nvSpPr>
          <p:spPr bwMode="auto">
            <a:xfrm>
              <a:off x="9505029" y="3729348"/>
              <a:ext cx="288134" cy="538167"/>
            </a:xfrm>
            <a:prstGeom prst="curvedLef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3" name="Curved Left Arrow 32"/>
            <p:cNvSpPr/>
            <p:nvPr/>
          </p:nvSpPr>
          <p:spPr bwMode="auto">
            <a:xfrm rot="10800000">
              <a:off x="7466766" y="3724444"/>
              <a:ext cx="288134" cy="538167"/>
            </a:xfrm>
            <a:prstGeom prst="curvedLef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sp>
        <p:nvSpPr>
          <p:cNvPr id="34" name="TextBox 33"/>
          <p:cNvSpPr txBox="1"/>
          <p:nvPr/>
        </p:nvSpPr>
        <p:spPr>
          <a:xfrm>
            <a:off x="1100701" y="2730861"/>
            <a:ext cx="1249060" cy="646331"/>
          </a:xfrm>
          <a:prstGeom prst="rect">
            <a:avLst/>
          </a:prstGeom>
          <a:noFill/>
        </p:spPr>
        <p:txBody>
          <a:bodyPr wrap="none" rtlCol="0">
            <a:spAutoFit/>
          </a:bodyPr>
          <a:lstStyle/>
          <a:p>
            <a:r>
              <a:rPr lang="en-GB" sz="1800" dirty="0" smtClean="0">
                <a:solidFill>
                  <a:schemeClr val="accent5"/>
                </a:solidFill>
              </a:rPr>
              <a:t>Activation </a:t>
            </a:r>
          </a:p>
          <a:p>
            <a:r>
              <a:rPr lang="en-GB" sz="1800" dirty="0" smtClean="0">
                <a:solidFill>
                  <a:schemeClr val="accent5"/>
                </a:solidFill>
              </a:rPr>
              <a:t>Operator</a:t>
            </a:r>
            <a:endParaRPr lang="en-GB" sz="1800" dirty="0">
              <a:solidFill>
                <a:schemeClr val="accent5"/>
              </a:solidFill>
            </a:endParaRPr>
          </a:p>
        </p:txBody>
      </p:sp>
      <p:sp>
        <p:nvSpPr>
          <p:cNvPr id="35" name="Rectangle 34"/>
          <p:cNvSpPr/>
          <p:nvPr/>
        </p:nvSpPr>
        <p:spPr bwMode="auto">
          <a:xfrm>
            <a:off x="7416899" y="3120693"/>
            <a:ext cx="1872208" cy="1774894"/>
          </a:xfrm>
          <a:prstGeom prst="rect">
            <a:avLst/>
          </a:prstGeom>
          <a:solidFill>
            <a:srgbClr val="FFFFFF"/>
          </a:solidFill>
          <a:ln w="9525" cap="flat" cmpd="sng" algn="ctr">
            <a:solidFill>
              <a:srgbClr val="FFFFFF">
                <a:lumMod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fontAlgn="auto" hangingPunct="1">
              <a:spcBef>
                <a:spcPts val="0"/>
              </a:spcBef>
              <a:spcAft>
                <a:spcPts val="0"/>
              </a:spcAft>
            </a:pPr>
            <a:endParaRPr lang="en-GB" sz="1200" kern="0">
              <a:solidFill>
                <a:srgbClr val="000000"/>
              </a:solidFill>
            </a:endParaRPr>
          </a:p>
        </p:txBody>
      </p:sp>
      <p:sp>
        <p:nvSpPr>
          <p:cNvPr id="36" name="TextBox 35"/>
          <p:cNvSpPr txBox="1"/>
          <p:nvPr/>
        </p:nvSpPr>
        <p:spPr>
          <a:xfrm>
            <a:off x="7632922" y="3110483"/>
            <a:ext cx="1319592" cy="1785104"/>
          </a:xfrm>
          <a:prstGeom prst="rect">
            <a:avLst/>
          </a:prstGeom>
          <a:noFill/>
        </p:spPr>
        <p:txBody>
          <a:bodyPr wrap="none" rtlCol="0">
            <a:spAutoFit/>
          </a:bodyPr>
          <a:lstStyle/>
          <a:p>
            <a:pPr algn="ctr" eaLnBrk="1" hangingPunct="1"/>
            <a:endParaRPr lang="en-GB" sz="1800" dirty="0" smtClean="0">
              <a:solidFill>
                <a:srgbClr val="B5A300"/>
              </a:solidFill>
              <a:cs typeface="Arial" pitchFamily="34" charset="0"/>
            </a:endParaRPr>
          </a:p>
          <a:p>
            <a:pPr algn="ctr" eaLnBrk="1" hangingPunct="1"/>
            <a:endParaRPr lang="en-GB" sz="800" dirty="0">
              <a:solidFill>
                <a:srgbClr val="00B0F0"/>
              </a:solidFill>
              <a:cs typeface="Arial" pitchFamily="34" charset="0"/>
            </a:endParaRPr>
          </a:p>
          <a:p>
            <a:pPr algn="ctr"/>
            <a:r>
              <a:rPr lang="en-GB" sz="1400" dirty="0" smtClean="0">
                <a:solidFill>
                  <a:srgbClr val="595959"/>
                </a:solidFill>
              </a:rPr>
              <a:t>Authentication</a:t>
            </a:r>
          </a:p>
          <a:p>
            <a:pPr algn="ctr"/>
            <a:endParaRPr lang="en-GB" sz="1400" dirty="0">
              <a:solidFill>
                <a:srgbClr val="595959"/>
              </a:solidFill>
            </a:endParaRPr>
          </a:p>
          <a:p>
            <a:pPr algn="ctr"/>
            <a:r>
              <a:rPr lang="en-GB" sz="1400" dirty="0" smtClean="0">
                <a:solidFill>
                  <a:srgbClr val="595959"/>
                </a:solidFill>
              </a:rPr>
              <a:t>Notification </a:t>
            </a:r>
          </a:p>
          <a:p>
            <a:pPr algn="ctr"/>
            <a:endParaRPr lang="en-GB" sz="1400" dirty="0">
              <a:solidFill>
                <a:srgbClr val="595959"/>
              </a:solidFill>
            </a:endParaRPr>
          </a:p>
          <a:p>
            <a:pPr algn="ctr"/>
            <a:r>
              <a:rPr lang="en-GB" sz="1400" dirty="0" smtClean="0">
                <a:solidFill>
                  <a:srgbClr val="595959"/>
                </a:solidFill>
              </a:rPr>
              <a:t>Activation</a:t>
            </a:r>
          </a:p>
          <a:p>
            <a:pPr algn="ctr"/>
            <a:endParaRPr lang="en-GB" sz="1400" dirty="0" smtClean="0">
              <a:solidFill>
                <a:srgbClr val="595959"/>
              </a:solidFill>
            </a:endParaRPr>
          </a:p>
        </p:txBody>
      </p:sp>
    </p:spTree>
    <p:extLst>
      <p:ext uri="{BB962C8B-B14F-4D97-AF65-F5344CB8AC3E}">
        <p14:creationId xmlns:p14="http://schemas.microsoft.com/office/powerpoint/2010/main" val="31981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Introducing Alliance Lifeline – January 2018</a:t>
            </a:r>
          </a:p>
          <a:p>
            <a:endParaRPr lang="en-GB" dirty="0"/>
          </a:p>
        </p:txBody>
      </p:sp>
      <p:sp>
        <p:nvSpPr>
          <p:cNvPr id="16" name="Title 2"/>
          <p:cNvSpPr txBox="1">
            <a:spLocks/>
          </p:cNvSpPr>
          <p:nvPr/>
        </p:nvSpPr>
        <p:spPr bwMode="auto">
          <a:xfrm>
            <a:off x="447982" y="518195"/>
            <a:ext cx="3368517" cy="527285"/>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GB" sz="2000" b="0" kern="0" dirty="0" smtClean="0">
                <a:solidFill>
                  <a:srgbClr val="009BBB"/>
                </a:solidFill>
              </a:rPr>
              <a:t>Activation scenarios</a:t>
            </a:r>
            <a:endParaRPr lang="fr-BE" sz="2000" b="0" kern="0" dirty="0">
              <a:solidFill>
                <a:srgbClr val="009BBB"/>
              </a:solidFill>
            </a:endParaRPr>
          </a:p>
        </p:txBody>
      </p:sp>
      <p:sp>
        <p:nvSpPr>
          <p:cNvPr id="17" name="TextBox 16"/>
          <p:cNvSpPr txBox="1"/>
          <p:nvPr/>
        </p:nvSpPr>
        <p:spPr>
          <a:xfrm>
            <a:off x="1296219" y="999021"/>
            <a:ext cx="8136904" cy="1846659"/>
          </a:xfrm>
          <a:prstGeom prst="rect">
            <a:avLst/>
          </a:prstGeom>
          <a:noFill/>
        </p:spPr>
        <p:txBody>
          <a:bodyPr wrap="square" rtlCol="0">
            <a:spAutoFit/>
          </a:bodyPr>
          <a:lstStyle/>
          <a:p>
            <a:pPr>
              <a:buClr>
                <a:srgbClr val="31849B"/>
              </a:buClr>
              <a:buSzPct val="125000"/>
            </a:pPr>
            <a:r>
              <a:rPr lang="en-GB" sz="1800" dirty="0" smtClean="0">
                <a:solidFill>
                  <a:schemeClr val="tx2"/>
                </a:solidFill>
              </a:rPr>
              <a:t>Activation is performed according to pre-defined scenarios</a:t>
            </a:r>
          </a:p>
          <a:p>
            <a:pPr marL="882756" lvl="1" indent="-342900">
              <a:buFontTx/>
              <a:buChar char="-"/>
            </a:pPr>
            <a:endParaRPr lang="en-US" sz="1600" dirty="0" smtClean="0">
              <a:solidFill>
                <a:schemeClr val="tx2"/>
              </a:solidFill>
            </a:endParaRPr>
          </a:p>
          <a:p>
            <a:pPr marL="882756" lvl="1" indent="-342900">
              <a:buFontTx/>
              <a:buChar char="-"/>
            </a:pPr>
            <a:r>
              <a:rPr lang="en-US" sz="1600" dirty="0" smtClean="0">
                <a:solidFill>
                  <a:schemeClr val="tx2"/>
                </a:solidFill>
              </a:rPr>
              <a:t>Scenarios </a:t>
            </a:r>
            <a:r>
              <a:rPr lang="en-US" sz="1600" dirty="0">
                <a:solidFill>
                  <a:schemeClr val="tx2"/>
                </a:solidFill>
              </a:rPr>
              <a:t>specify which services to activate on which environment and with which </a:t>
            </a:r>
            <a:r>
              <a:rPr lang="en-US" sz="1600" dirty="0" smtClean="0">
                <a:solidFill>
                  <a:schemeClr val="tx2"/>
                </a:solidFill>
              </a:rPr>
              <a:t>parameters</a:t>
            </a:r>
            <a:endParaRPr lang="en-US" sz="1600" dirty="0">
              <a:solidFill>
                <a:schemeClr val="tx2"/>
              </a:solidFill>
            </a:endParaRPr>
          </a:p>
          <a:p>
            <a:pPr marL="882756" lvl="1" indent="-342900">
              <a:buFontTx/>
              <a:buChar char="-"/>
            </a:pPr>
            <a:r>
              <a:rPr lang="en-GB" sz="1600" dirty="0" smtClean="0">
                <a:solidFill>
                  <a:schemeClr val="tx2"/>
                </a:solidFill>
              </a:rPr>
              <a:t>Only one scenario upon activation</a:t>
            </a:r>
          </a:p>
          <a:p>
            <a:pPr marL="882756" lvl="1" indent="-342900">
              <a:buFontTx/>
              <a:buChar char="-"/>
            </a:pPr>
            <a:r>
              <a:rPr lang="en-GB" sz="1600" dirty="0" smtClean="0">
                <a:solidFill>
                  <a:schemeClr val="tx2"/>
                </a:solidFill>
              </a:rPr>
              <a:t>Deactivation to reverse back to active mode</a:t>
            </a:r>
          </a:p>
          <a:p>
            <a:pPr lvl="1"/>
            <a:endParaRPr lang="en-GB" sz="1600" dirty="0" smtClean="0">
              <a:solidFill>
                <a:schemeClr val="tx2"/>
              </a:solidFill>
            </a:endParaRPr>
          </a:p>
        </p:txBody>
      </p:sp>
    </p:spTree>
    <p:extLst>
      <p:ext uri="{BB962C8B-B14F-4D97-AF65-F5344CB8AC3E}">
        <p14:creationId xmlns:p14="http://schemas.microsoft.com/office/powerpoint/2010/main" val="2927030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SWIFT 16-9 Template - July 2015</Template>
  <TotalTime>19469</TotalTime>
  <Words>793</Words>
  <Application>Microsoft Office PowerPoint</Application>
  <PresentationFormat>Custom</PresentationFormat>
  <Paragraphs>265</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SWIFT 16-9 Template - July 2015</vt:lpstr>
      <vt:lpstr>Introducing Alliance Lifeline</vt:lpstr>
      <vt:lpstr>PowerPoint Presentation</vt:lpstr>
      <vt:lpstr>PowerPoint Presentation</vt:lpstr>
      <vt:lpstr>Alliance Lifeline</vt:lpstr>
      <vt:lpstr>Alliance Lifeline built on SWIFT Cloud connectivity</vt:lpstr>
      <vt:lpstr>PowerPoint Presentation</vt:lpstr>
      <vt:lpstr>PowerPoint Presentation</vt:lpstr>
      <vt:lpstr>PowerPoint Presentation</vt:lpstr>
      <vt:lpstr>PowerPoint Presentation</vt:lpstr>
      <vt:lpstr>Voice of the customer</vt:lpstr>
      <vt:lpstr>Alliance Lifeline – Comprehensive Services Offering     </vt:lpstr>
      <vt:lpstr>PowerPoint Presentation</vt:lpstr>
      <vt:lpstr>Operational readiness  </vt:lpstr>
      <vt:lpstr>PowerPoint Presentation</vt:lpstr>
      <vt:lpstr>PowerPoint Presentation</vt:lpstr>
      <vt:lpstr>PowerPoint Presentation</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Alliance Lifeline</dc:title>
  <dc:creator>Jeroen.AERTS@swift.com</dc:creator>
  <cp:keywords>Lifeline,Cloud,DR,disaster site</cp:keywords>
  <dc:description>©2008</dc:description>
  <cp:lastModifiedBy>BUELENS Marine</cp:lastModifiedBy>
  <cp:revision>112</cp:revision>
  <cp:lastPrinted>2016-04-11T09:33:18Z</cp:lastPrinted>
  <dcterms:created xsi:type="dcterms:W3CDTF">2016-03-10T15:23:50Z</dcterms:created>
  <dcterms:modified xsi:type="dcterms:W3CDTF">2018-03-06T13:49:43Z</dcterms:modified>
</cp:coreProperties>
</file>